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2" r:id="rId2"/>
    <p:sldMasterId id="2147483673" r:id="rId3"/>
    <p:sldMasterId id="2147483678" r:id="rId4"/>
    <p:sldMasterId id="2147483681" r:id="rId5"/>
    <p:sldMasterId id="2147483695" r:id="rId6"/>
    <p:sldMasterId id="2147483708" r:id="rId7"/>
  </p:sldMasterIdLst>
  <p:notesMasterIdLst>
    <p:notesMasterId r:id="rId80"/>
  </p:notesMasterIdLst>
  <p:handoutMasterIdLst>
    <p:handoutMasterId r:id="rId81"/>
  </p:handoutMasterIdLst>
  <p:sldIdLst>
    <p:sldId id="258" r:id="rId8"/>
    <p:sldId id="4218" r:id="rId9"/>
    <p:sldId id="4770" r:id="rId10"/>
    <p:sldId id="4851" r:id="rId11"/>
    <p:sldId id="4870" r:id="rId12"/>
    <p:sldId id="4866" r:id="rId13"/>
    <p:sldId id="4871" r:id="rId14"/>
    <p:sldId id="4858" r:id="rId15"/>
    <p:sldId id="4868" r:id="rId16"/>
    <p:sldId id="4872" r:id="rId17"/>
    <p:sldId id="4867" r:id="rId18"/>
    <p:sldId id="4775" r:id="rId19"/>
    <p:sldId id="4776" r:id="rId20"/>
    <p:sldId id="4855" r:id="rId21"/>
    <p:sldId id="4856" r:id="rId22"/>
    <p:sldId id="4841" r:id="rId23"/>
    <p:sldId id="4778" r:id="rId24"/>
    <p:sldId id="4842" r:id="rId25"/>
    <p:sldId id="4780" r:id="rId26"/>
    <p:sldId id="4781" r:id="rId27"/>
    <p:sldId id="4843" r:id="rId28"/>
    <p:sldId id="4783" r:id="rId29"/>
    <p:sldId id="4785" r:id="rId30"/>
    <p:sldId id="2116" r:id="rId31"/>
    <p:sldId id="4805" r:id="rId32"/>
    <p:sldId id="4787" r:id="rId33"/>
    <p:sldId id="4850" r:id="rId34"/>
    <p:sldId id="4801" r:id="rId35"/>
    <p:sldId id="4788" r:id="rId36"/>
    <p:sldId id="4789" r:id="rId37"/>
    <p:sldId id="4862" r:id="rId38"/>
    <p:sldId id="4794" r:id="rId39"/>
    <p:sldId id="4795" r:id="rId40"/>
    <p:sldId id="4797" r:id="rId41"/>
    <p:sldId id="4798" r:id="rId42"/>
    <p:sldId id="4849" r:id="rId43"/>
    <p:sldId id="4802" r:id="rId44"/>
    <p:sldId id="4803" r:id="rId45"/>
    <p:sldId id="4804" r:id="rId46"/>
    <p:sldId id="4845" r:id="rId47"/>
    <p:sldId id="4860" r:id="rId48"/>
    <p:sldId id="4861" r:id="rId49"/>
    <p:sldId id="4808" r:id="rId50"/>
    <p:sldId id="4809" r:id="rId51"/>
    <p:sldId id="4810" r:id="rId52"/>
    <p:sldId id="4811" r:id="rId53"/>
    <p:sldId id="4846" r:id="rId54"/>
    <p:sldId id="4813" r:id="rId55"/>
    <p:sldId id="4815" r:id="rId56"/>
    <p:sldId id="4847" r:id="rId57"/>
    <p:sldId id="4848" r:id="rId58"/>
    <p:sldId id="4863" r:id="rId59"/>
    <p:sldId id="4864" r:id="rId60"/>
    <p:sldId id="4819" r:id="rId61"/>
    <p:sldId id="4820" r:id="rId62"/>
    <p:sldId id="4865" r:id="rId63"/>
    <p:sldId id="4821" r:id="rId64"/>
    <p:sldId id="4825" r:id="rId65"/>
    <p:sldId id="4852" r:id="rId66"/>
    <p:sldId id="4853" r:id="rId67"/>
    <p:sldId id="4828" r:id="rId68"/>
    <p:sldId id="4829" r:id="rId69"/>
    <p:sldId id="4830" r:id="rId70"/>
    <p:sldId id="4831" r:id="rId71"/>
    <p:sldId id="4832" r:id="rId72"/>
    <p:sldId id="4833" r:id="rId73"/>
    <p:sldId id="4834" r:id="rId74"/>
    <p:sldId id="4835" r:id="rId75"/>
    <p:sldId id="4836" r:id="rId76"/>
    <p:sldId id="4837" r:id="rId77"/>
    <p:sldId id="4873" r:id="rId78"/>
    <p:sldId id="4750" r:id="rId79"/>
  </p:sldIdLst>
  <p:sldSz cx="12192000" cy="6858000"/>
  <p:notesSz cx="6797675" cy="9928225"/>
  <p:embeddedFontLst>
    <p:embeddedFont>
      <p:font typeface="方正楷体_GB2312" panose="02000000000000000000" pitchFamily="2" charset="-122"/>
      <p:regular r:id="rId82"/>
    </p:embeddedFont>
    <p:embeddedFont>
      <p:font typeface="Algerian" panose="04020705040A02060702" pitchFamily="82" charset="0"/>
      <p:regular r:id="rId83"/>
    </p:embeddedFont>
    <p:embeddedFont>
      <p:font typeface="MS UI Gothic" panose="020B0600070205080204" pitchFamily="34" charset="-128"/>
      <p:regular r:id="rId84"/>
    </p:embeddedFont>
    <p:embeddedFont>
      <p:font typeface="Segoe UI" panose="020B0502040204020203" pitchFamily="34" charset="0"/>
      <p:regular r:id="rId85"/>
      <p:bold r:id="rId86"/>
      <p:italic r:id="rId87"/>
      <p:boldItalic r:id="rId88"/>
    </p:embeddedFont>
    <p:embeddedFont>
      <p:font typeface="Segoe UI Black" panose="020B0A02040204020203" pitchFamily="34" charset="0"/>
      <p:bold r:id="rId89"/>
      <p:boldItalic r:id="rId90"/>
    </p:embeddedFont>
    <p:embeddedFont>
      <p:font typeface="Tahoma" panose="020B0604030504040204" pitchFamily="34" charset="0"/>
      <p:regular r:id="rId91"/>
      <p:bold r:id="rId92"/>
    </p:embeddedFont>
    <p:embeddedFont>
      <p:font typeface="等线" panose="02010600030101010101" pitchFamily="2" charset="-122"/>
      <p:regular r:id="rId93"/>
      <p:bold r:id="rId94"/>
    </p:embeddedFont>
    <p:embeddedFont>
      <p:font typeface="黑体" panose="02010609060101010101" pitchFamily="49" charset="-122"/>
      <p:regular r:id="rId95"/>
    </p:embeddedFont>
    <p:embeddedFont>
      <p:font typeface="华文楷体" panose="02010600040101010101" pitchFamily="2" charset="-122"/>
      <p:regular r:id="rId96"/>
    </p:embeddedFont>
    <p:embeddedFont>
      <p:font typeface="华文新魏" panose="02010800040101010101" pitchFamily="2" charset="-122"/>
      <p:regular r:id="rId97"/>
    </p:embeddedFont>
    <p:embeddedFont>
      <p:font typeface="微软雅黑" panose="020B0503020204020204" pitchFamily="34" charset="-122"/>
      <p:regular r:id="rId98"/>
      <p:bold r:id="rId99"/>
    </p:embeddedFont>
  </p:embeddedFontLst>
  <p:custDataLst>
    <p:tags r:id="rId1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933" userDrawn="1">
          <p15:clr>
            <a:srgbClr val="A4A3A4"/>
          </p15:clr>
        </p15:guide>
        <p15:guide id="4" pos="6947" userDrawn="1">
          <p15:clr>
            <a:srgbClr val="A4A3A4"/>
          </p15:clr>
        </p15:guide>
        <p15:guide id="5" orient="horz" pos="3612" userDrawn="1">
          <p15:clr>
            <a:srgbClr val="A4A3A4"/>
          </p15:clr>
        </p15:guide>
        <p15:guide id="6" orient="horz" pos="450" userDrawn="1">
          <p15:clr>
            <a:srgbClr val="A4A3A4"/>
          </p15:clr>
        </p15:guide>
        <p15:guide id="7" orient="horz" pos="1544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FF"/>
    <a:srgbClr val="0000FF"/>
    <a:srgbClr val="66FF33"/>
    <a:srgbClr val="92D050"/>
    <a:srgbClr val="FF99FF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69154" autoAdjust="0"/>
  </p:normalViewPr>
  <p:slideViewPr>
    <p:cSldViewPr snapToGrid="0" showGuides="1">
      <p:cViewPr varScale="1">
        <p:scale>
          <a:sx n="54" d="100"/>
          <a:sy n="54" d="100"/>
        </p:scale>
        <p:origin x="1042" y="27"/>
      </p:cViewPr>
      <p:guideLst>
        <p:guide orient="horz" pos="2296"/>
        <p:guide pos="3840"/>
        <p:guide pos="2933"/>
        <p:guide pos="6947"/>
        <p:guide orient="horz" pos="3612"/>
        <p:guide orient="horz" pos="450"/>
        <p:guide orient="horz" pos="1544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font" Target="fonts/font16.fntdata"/><Relationship Id="rId10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font" Target="fonts/font6.fntdata"/><Relationship Id="rId61" Type="http://schemas.openxmlformats.org/officeDocument/2006/relationships/slide" Target="slides/slide54.xml"/><Relationship Id="rId82" Type="http://schemas.openxmlformats.org/officeDocument/2006/relationships/font" Target="fonts/font1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tags" Target="tags/tag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68ADC7A6-8D44-43D8-B024-3C2B481221A1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09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210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D8A9911D-1410-4BA7-9147-1B132124C31C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2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2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010AFFA-994C-4D26-A1FC-64A98510F5AE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517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517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8EACDE92-3F1E-46C4-A5A5-83366AD385ED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23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6195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19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7DA57441-CF0F-4F60-AD31-463AA0D2396B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26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233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234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5695B4BB-31AB-4975-8CA9-0314FBB96964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28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0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0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AF2FE7AF-161C-464D-B514-263560E7E3D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29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38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8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CCA9C4A0-B04D-428F-A6AC-214359A3C02D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30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81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EE144534-9629-4960-8B5F-F8693A8B5F2A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32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435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643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44799E48-D669-48C7-B227-E101B190558E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33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45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746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B229682C-EB85-412D-9137-A868A8E5DCA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34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48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12590891-CFCA-4982-95EE-8649C02DC6D9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35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50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950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A73C4E54-C4B9-427F-A354-9CC11D733C3D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37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769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770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71DE319A-E6FB-4A6E-8439-8492B67DF5B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38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795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79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912137BB-7F0D-41B8-914A-5EA5E90A2F42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39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74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974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软件查询法，一个中断号，在中断程序中再分支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885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D965D984-5D4C-4DEB-8784-48FA88DD00C0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93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93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幼儿园的例子作类比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E71E4E88-6175-4638-B3FA-C288EF0046D3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697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98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查询和传输都依赖于</a:t>
            </a:r>
            <a:r>
              <a:rPr lang="en-US" altLang="zh-CN"/>
              <a:t>CPU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程序查询方式中</a:t>
            </a:r>
            <a:r>
              <a:rPr lang="en-US" altLang="zh-CN" dirty="0"/>
              <a:t>CPU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的交互完全通过</a:t>
            </a:r>
            <a:r>
              <a:rPr lang="en-US" altLang="zh-CN" dirty="0"/>
              <a:t>CPU</a:t>
            </a:r>
            <a:r>
              <a:rPr lang="zh-CN" altLang="en-US" dirty="0"/>
              <a:t>执行程序完成，程序查询方式分为独占查询和定时查询两种，我们首先来看看独占查询方式，假设</a:t>
            </a:r>
            <a:r>
              <a:rPr lang="en-US" altLang="zh-CN" dirty="0"/>
              <a:t>CPU</a:t>
            </a:r>
            <a:r>
              <a:rPr lang="zh-CN" altLang="en-US" dirty="0"/>
              <a:t>执行某用户程序需要访问</a:t>
            </a:r>
            <a:r>
              <a:rPr lang="en-US" altLang="zh-CN" dirty="0"/>
              <a:t>I/O</a:t>
            </a:r>
            <a:r>
              <a:rPr lang="zh-CN" altLang="en-US" dirty="0"/>
              <a:t>设备，那么用户程序中需要启动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O</a:t>
            </a:r>
            <a:r>
              <a:rPr lang="zh-CN" altLang="en-US" dirty="0"/>
              <a:t>设备，这里启动设备是通过对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O</a:t>
            </a:r>
            <a:r>
              <a:rPr lang="zh-CN" altLang="en-US" dirty="0"/>
              <a:t>对口发送命令参数实现的，设备一旦收到</a:t>
            </a:r>
            <a:r>
              <a:rPr lang="en-US" altLang="zh-CN" dirty="0" err="1"/>
              <a:t>cpu</a:t>
            </a:r>
            <a:r>
              <a:rPr lang="zh-CN" altLang="en-US" dirty="0"/>
              <a:t>发送过来的启动命令，就开始漫长的数据准备过程，当然这里的漫长是相对</a:t>
            </a:r>
            <a:r>
              <a:rPr lang="en-US" altLang="zh-CN" dirty="0"/>
              <a:t>CPU</a:t>
            </a:r>
            <a:r>
              <a:rPr lang="zh-CN" altLang="en-US" dirty="0"/>
              <a:t>的速度而言的，从启动设备到设备就绪这一段漫长的时间里面，</a:t>
            </a:r>
            <a:r>
              <a:rPr lang="en-US" altLang="zh-CN" dirty="0"/>
              <a:t>CPU</a:t>
            </a:r>
            <a:r>
              <a:rPr lang="zh-CN" altLang="en-US" dirty="0"/>
              <a:t>只能反复读取设备的状态寄存器，判断设备是否就绪，如果没有就绪则继续读取状态字，这种方式称为轮询等待，</a:t>
            </a:r>
            <a:r>
              <a:rPr lang="en-US" altLang="zh-CN" dirty="0"/>
              <a:t>busy-waiting</a:t>
            </a:r>
            <a:r>
              <a:rPr lang="zh-CN" altLang="en-US" dirty="0"/>
              <a:t>，也就是在这段时间内</a:t>
            </a:r>
            <a:r>
              <a:rPr lang="en-US" altLang="zh-CN" dirty="0"/>
              <a:t>CPU</a:t>
            </a:r>
            <a:r>
              <a:rPr lang="zh-CN" altLang="en-US" dirty="0"/>
              <a:t>执行的是一个查询状态的循环，这个循环退出的逻辑就是设备状态字表明设备就绪，一旦设备就绪，用户程序就可以通过相应的</a:t>
            </a:r>
            <a:r>
              <a:rPr lang="en-US" altLang="zh-CN" dirty="0"/>
              <a:t>I/O</a:t>
            </a:r>
            <a:r>
              <a:rPr lang="zh-CN" altLang="en-US" dirty="0"/>
              <a:t>指令读取特定端口中的数据，完成实际的数据传输，注意这里一次轮询只能完成一个数据单元的传输，这种独占式查询，</a:t>
            </a:r>
            <a:r>
              <a:rPr lang="en-US" altLang="zh-CN" dirty="0"/>
              <a:t>CPU</a:t>
            </a:r>
            <a:r>
              <a:rPr lang="zh-CN" altLang="en-US" dirty="0"/>
              <a:t>浪费了大量的时间进行查询，对于慢速设备显然这种方式并不合适，而对于极告诉设备或者简单设备，这种方式确实合适的。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第二种方式是定时查询方式，这种方式应用到了定时中断技术，当</a:t>
            </a:r>
            <a:r>
              <a:rPr lang="en-US" altLang="zh-CN" dirty="0" err="1"/>
              <a:t>cpu</a:t>
            </a:r>
            <a:r>
              <a:rPr lang="zh-CN" altLang="en-US" dirty="0"/>
              <a:t>启动设备时，同时启动一个定时器，设备准备数据的过程中，</a:t>
            </a:r>
            <a:r>
              <a:rPr lang="en-US" altLang="zh-CN" dirty="0"/>
              <a:t>CPU</a:t>
            </a:r>
            <a:r>
              <a:rPr lang="zh-CN" altLang="en-US" dirty="0"/>
              <a:t>不在轮询等待，而是进行进程调度，将当前进程加入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O</a:t>
            </a:r>
            <a:r>
              <a:rPr lang="zh-CN" altLang="en-US" dirty="0"/>
              <a:t>等待队列，并调度新的用户进程</a:t>
            </a:r>
            <a:r>
              <a:rPr lang="en-US" altLang="zh-CN" dirty="0"/>
              <a:t>P2</a:t>
            </a:r>
            <a:r>
              <a:rPr lang="zh-CN" altLang="en-US" dirty="0"/>
              <a:t>运行。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定定时器时间到时，会产生一个定时中断，定时中断会触发</a:t>
            </a:r>
            <a:r>
              <a:rPr lang="en-US" altLang="zh-CN" dirty="0"/>
              <a:t>CPU</a:t>
            </a:r>
            <a:r>
              <a:rPr lang="zh-CN" altLang="en-US" dirty="0"/>
              <a:t>中断用户进程</a:t>
            </a:r>
            <a:r>
              <a:rPr lang="en-US" altLang="zh-CN" dirty="0"/>
              <a:t>2</a:t>
            </a:r>
            <a:r>
              <a:rPr lang="zh-CN" altLang="en-US" dirty="0"/>
              <a:t>或者其他进程，专区执行定时中断服务程序，中断服务程序的任务就是查询设备状态，如果设备没有准备好，继续启动新的定时中断，如果设备准备好，应该唤醒进程</a:t>
            </a:r>
            <a:r>
              <a:rPr lang="en-US" altLang="zh-CN" dirty="0"/>
              <a:t>P1</a:t>
            </a:r>
            <a:r>
              <a:rPr lang="zh-CN" altLang="en-US" dirty="0"/>
              <a:t>，中断服务完毕，继续执行用户进程</a:t>
            </a:r>
            <a:r>
              <a:rPr lang="en-US" altLang="zh-CN" dirty="0"/>
              <a:t>P2</a:t>
            </a:r>
            <a:r>
              <a:rPr lang="zh-CN" altLang="en-US" dirty="0"/>
              <a:t>，随着时间片的轮转，用户进程</a:t>
            </a:r>
            <a:r>
              <a:rPr lang="en-US" altLang="zh-CN" dirty="0"/>
              <a:t>P1</a:t>
            </a:r>
            <a:r>
              <a:rPr lang="zh-CN" altLang="en-US" dirty="0"/>
              <a:t>会被进程调度程序重新调度运行，该程序会完成实际数据传输。   显然这里定时器如何设置可能是一个问题，定时过短，可能数据还没有准备好，定时过长数据可能已经早就</a:t>
            </a:r>
            <a:r>
              <a:rPr lang="en-US" altLang="zh-CN" dirty="0"/>
              <a:t>ok</a:t>
            </a:r>
            <a:r>
              <a:rPr lang="zh-CN" altLang="en-US" dirty="0"/>
              <a:t>了。定时查询方式相对独占查询方式</a:t>
            </a:r>
            <a:r>
              <a:rPr lang="en-US" altLang="zh-CN" dirty="0"/>
              <a:t>CPU</a:t>
            </a:r>
            <a:r>
              <a:rPr lang="zh-CN" altLang="en-US" dirty="0"/>
              <a:t>占用率更低。  这就是程序查询方式的基本原理。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程序查询方式</a:t>
            </a:r>
            <a:r>
              <a:rPr lang="en-US" altLang="zh-CN" dirty="0"/>
              <a:t>CPU</a:t>
            </a:r>
            <a:r>
              <a:rPr lang="zh-CN" altLang="en-US" dirty="0"/>
              <a:t>占用率比较高，定时查询方式中如何设置定时器长度也是比较麻烦的一件事情，只适合</a:t>
            </a:r>
            <a:r>
              <a:rPr lang="en-US" altLang="zh-CN" dirty="0"/>
              <a:t>IO</a:t>
            </a:r>
            <a:r>
              <a:rPr lang="zh-CN" altLang="en-US" dirty="0"/>
              <a:t>设备不支持中断的模式，而中断方式进一步提升了</a:t>
            </a:r>
            <a:r>
              <a:rPr lang="en-US" altLang="zh-CN" dirty="0"/>
              <a:t>CPU</a:t>
            </a:r>
            <a:r>
              <a:rPr lang="zh-CN" altLang="en-US" dirty="0"/>
              <a:t>的  效率，这里首先给出了独占查询的</a:t>
            </a:r>
            <a:r>
              <a:rPr lang="en-US" altLang="zh-CN" dirty="0"/>
              <a:t>CPU</a:t>
            </a:r>
            <a:r>
              <a:rPr lang="zh-CN" altLang="en-US" dirty="0"/>
              <a:t>、与设备的运行轨迹。  我们来看看中断控制方式的过程。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CPU</a:t>
            </a:r>
            <a:r>
              <a:rPr lang="zh-CN" altLang="en-US" dirty="0"/>
              <a:t>执行用户进制</a:t>
            </a:r>
            <a:r>
              <a:rPr lang="en-US" altLang="zh-CN" dirty="0"/>
              <a:t>P1</a:t>
            </a:r>
            <a:r>
              <a:rPr lang="zh-CN" altLang="en-US" dirty="0"/>
              <a:t>需要访问设备时，用户程序通过</a:t>
            </a:r>
            <a:r>
              <a:rPr lang="en-US" altLang="zh-CN" dirty="0"/>
              <a:t>read</a:t>
            </a:r>
            <a:r>
              <a:rPr lang="zh-CN" altLang="en-US" dirty="0"/>
              <a:t>这样一个系统调用访问设备，</a:t>
            </a:r>
            <a:r>
              <a:rPr lang="en-US" altLang="zh-CN" dirty="0"/>
              <a:t>CPU</a:t>
            </a:r>
            <a:r>
              <a:rPr lang="zh-CN" altLang="en-US" dirty="0"/>
              <a:t>会进入内核态，内核态程序负责，发送命令参数，启动设备，设备开始准备数据，一旦数据准备就绪，设备会以中断请求信号的方式通知</a:t>
            </a:r>
            <a:r>
              <a:rPr lang="en-US" altLang="zh-CN" dirty="0"/>
              <a:t>CPU</a:t>
            </a:r>
          </a:p>
          <a:p>
            <a:endParaRPr lang="en-US" altLang="zh-CN" dirty="0"/>
          </a:p>
          <a:p>
            <a:r>
              <a:rPr lang="zh-CN" altLang="en-US" dirty="0"/>
              <a:t>在设备准备阶段，</a:t>
            </a:r>
            <a:r>
              <a:rPr lang="en-US" altLang="zh-CN" dirty="0"/>
              <a:t>CPU</a:t>
            </a:r>
            <a:r>
              <a:rPr lang="zh-CN" altLang="en-US" dirty="0"/>
              <a:t>可以通过进程调度，将用户进程</a:t>
            </a:r>
            <a:r>
              <a:rPr lang="en-US" altLang="zh-CN" dirty="0"/>
              <a:t>P1</a:t>
            </a:r>
            <a:r>
              <a:rPr lang="zh-CN" altLang="en-US" dirty="0"/>
              <a:t>放入对应设备的等待队列，然后调度其他进程开始运行，显然过去用于轮询等待的时间被</a:t>
            </a:r>
            <a:r>
              <a:rPr lang="en-US" altLang="zh-CN" dirty="0" err="1"/>
              <a:t>cpu</a:t>
            </a:r>
            <a:r>
              <a:rPr lang="zh-CN" altLang="en-US" dirty="0"/>
              <a:t>用来执行其他进程，当</a:t>
            </a:r>
            <a:r>
              <a:rPr lang="en-US" altLang="zh-CN" dirty="0"/>
              <a:t>CPU</a:t>
            </a:r>
            <a:r>
              <a:rPr lang="zh-CN" altLang="en-US" dirty="0"/>
              <a:t>收到设备就绪的中断请求时，会暂时中断当前用户进程，进行中断响应，此时同样进入内核态，中断服务的主要任务就是欢迎进程等待队列中的</a:t>
            </a:r>
            <a:r>
              <a:rPr lang="en-US" altLang="zh-CN" dirty="0"/>
              <a:t>P1</a:t>
            </a:r>
            <a:r>
              <a:rPr lang="zh-CN" altLang="en-US" dirty="0"/>
              <a:t>进程，中断处理完毕后继续返回用户进程</a:t>
            </a:r>
            <a:r>
              <a:rPr lang="en-US" altLang="zh-CN" dirty="0"/>
              <a:t>P2</a:t>
            </a:r>
            <a:r>
              <a:rPr lang="zh-CN" altLang="en-US" dirty="0"/>
              <a:t>执行，后续随着时间片的轮转用户进程</a:t>
            </a:r>
            <a:r>
              <a:rPr lang="en-US" altLang="zh-CN" dirty="0"/>
              <a:t>P1</a:t>
            </a:r>
            <a:r>
              <a:rPr lang="zh-CN" altLang="en-US" dirty="0"/>
              <a:t>执行，此时用户程序通过响应的</a:t>
            </a:r>
            <a:r>
              <a:rPr lang="en-US" altLang="zh-CN" dirty="0"/>
              <a:t>I/O</a:t>
            </a:r>
            <a:r>
              <a:rPr lang="zh-CN" altLang="en-US" dirty="0"/>
              <a:t>命令完成从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O</a:t>
            </a:r>
            <a:r>
              <a:rPr lang="zh-CN" altLang="en-US" dirty="0"/>
              <a:t>设备取走数据，完成实际传输，</a:t>
            </a:r>
            <a:r>
              <a:rPr lang="zh-CN" altLang="en-US" baseline="0" dirty="0"/>
              <a:t>   中断方式中</a:t>
            </a:r>
            <a:r>
              <a:rPr lang="en-US" altLang="zh-CN" baseline="0" dirty="0"/>
              <a:t>I/O</a:t>
            </a:r>
            <a:r>
              <a:rPr lang="zh-CN" altLang="en-US" baseline="0" dirty="0"/>
              <a:t>操作中</a:t>
            </a:r>
            <a:r>
              <a:rPr lang="en-US" altLang="zh-CN" baseline="0" dirty="0"/>
              <a:t>CPU</a:t>
            </a:r>
            <a:r>
              <a:rPr lang="zh-CN" altLang="en-US" baseline="0" dirty="0"/>
              <a:t>的开销主要是</a:t>
            </a:r>
            <a:r>
              <a:rPr lang="en-US" altLang="zh-CN" baseline="0" dirty="0"/>
              <a:t>2</a:t>
            </a:r>
            <a:r>
              <a:rPr lang="zh-CN" altLang="en-US" baseline="0" dirty="0"/>
              <a:t>次进程调度开销和中断服务开销，如果这个开销比设备准备数据时间要长，则不适合中断方式，如果比设备准备数据时间长，则适合中断方式。  需要注意的中断服务程序需要大量的保护现场恢复现场的操作，时间开销还是比较大的。  中断控制方式避免了定时查询方式中定时不准的问题，大大提升了</a:t>
            </a:r>
            <a:r>
              <a:rPr lang="en-US" altLang="zh-CN" baseline="0" dirty="0"/>
              <a:t>CPU</a:t>
            </a:r>
            <a:r>
              <a:rPr lang="zh-CN" altLang="en-US" baseline="0" dirty="0"/>
              <a:t>的执行效率。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6B842059-BA2D-4FF9-9873-5ABD0723B0FA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02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批量发送，硬盘</a:t>
            </a:r>
            <a:r>
              <a:rPr lang="en-US" altLang="zh-CN" dirty="0"/>
              <a:t>PIO,DMA  /</a:t>
            </a:r>
            <a:r>
              <a:rPr lang="en-US" altLang="zh-CN" dirty="0" err="1"/>
              <a:t>sbin</a:t>
            </a:r>
            <a:r>
              <a:rPr lang="en-US" altLang="zh-CN" dirty="0"/>
              <a:t>/</a:t>
            </a:r>
            <a:r>
              <a:rPr lang="en-US" altLang="zh-CN" dirty="0" err="1"/>
              <a:t>hdpara</a:t>
            </a:r>
            <a:r>
              <a:rPr lang="en-US" altLang="zh-CN" dirty="0"/>
              <a:t> -d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2023-05-05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2023-05-05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1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2023-05-05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2023-05-05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2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9125" y="4934316"/>
            <a:ext cx="874395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不同编址方式程序实例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统一编址：访存指令访问外设，具体访问什么设备取决于内存地址</a:t>
            </a:r>
            <a:endParaRPr lang="en-US" altLang="zh-CN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dirty="0"/>
          </a:p>
          <a:p>
            <a:r>
              <a:rPr lang="zh-CN" altLang="en-US" dirty="0"/>
              <a:t>独立编址：</a:t>
            </a:r>
            <a:r>
              <a:rPr lang="en-US" altLang="zh-CN" dirty="0"/>
              <a:t>I/O</a:t>
            </a:r>
            <a:r>
              <a:rPr lang="zh-CN" altLang="en-US" dirty="0"/>
              <a:t>指令访问外设，具体访问什么设备取决于端口地址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26803"/>
            <a:ext cx="7721600" cy="24427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953569"/>
            <a:ext cx="7979508" cy="1167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接口分类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并行 </a:t>
            </a:r>
            <a:r>
              <a:rPr lang="en-US" altLang="zh-CN" dirty="0"/>
              <a:t>– </a:t>
            </a:r>
            <a:r>
              <a:rPr lang="zh-CN" altLang="en-US" dirty="0"/>
              <a:t>串行</a:t>
            </a:r>
          </a:p>
          <a:p>
            <a:r>
              <a:rPr lang="zh-CN" altLang="en-US" dirty="0"/>
              <a:t>可编程 </a:t>
            </a:r>
            <a:r>
              <a:rPr lang="en-US" altLang="zh-CN" dirty="0"/>
              <a:t>– </a:t>
            </a:r>
            <a:r>
              <a:rPr lang="zh-CN" altLang="en-US" dirty="0"/>
              <a:t>不可编程</a:t>
            </a:r>
          </a:p>
          <a:p>
            <a:r>
              <a:rPr lang="zh-CN" altLang="en-US" dirty="0"/>
              <a:t>通用 </a:t>
            </a:r>
            <a:r>
              <a:rPr lang="en-US" altLang="zh-CN" dirty="0"/>
              <a:t>– </a:t>
            </a:r>
            <a:r>
              <a:rPr lang="zh-CN" altLang="en-US" dirty="0"/>
              <a:t>专用</a:t>
            </a:r>
          </a:p>
          <a:p>
            <a:r>
              <a:rPr lang="zh-CN" altLang="en-US" dirty="0"/>
              <a:t>同步</a:t>
            </a:r>
            <a:r>
              <a:rPr lang="en-US" altLang="zh-CN" dirty="0"/>
              <a:t>- </a:t>
            </a:r>
            <a:r>
              <a:rPr lang="zh-CN" altLang="en-US" dirty="0"/>
              <a:t>异步</a:t>
            </a:r>
          </a:p>
          <a:p>
            <a:r>
              <a:rPr lang="zh-CN" altLang="en-US" dirty="0"/>
              <a:t>访问方式，编址方式</a:t>
            </a:r>
            <a:endParaRPr lang="en-US" altLang="zh-CN" dirty="0"/>
          </a:p>
          <a:p>
            <a:pPr lvl="1"/>
            <a:r>
              <a:rPr lang="zh-CN" altLang="en-US" dirty="0"/>
              <a:t>直接传送方式接口、程序控制方式接口、程序中断控制方式接口、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DMA</a:t>
            </a:r>
            <a:r>
              <a:rPr lang="zh-CN" altLang="en-US" dirty="0"/>
              <a:t>接口、通道处理机接口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数据传输控制方式</a:t>
            </a:r>
          </a:p>
        </p:txBody>
      </p:sp>
      <p:sp>
        <p:nvSpPr>
          <p:cNvPr id="3174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直接输入输出方式</a:t>
            </a:r>
            <a:r>
              <a:rPr lang="en-US" altLang="zh-CN" dirty="0"/>
              <a:t>---</a:t>
            </a:r>
            <a:r>
              <a:rPr lang="zh-CN" altLang="en-US" dirty="0"/>
              <a:t>适用于简单</a:t>
            </a:r>
            <a:r>
              <a:rPr lang="en-US" altLang="zh-CN" dirty="0"/>
              <a:t>IO</a:t>
            </a:r>
          </a:p>
          <a:p>
            <a:pPr lvl="1"/>
            <a:r>
              <a:rPr lang="zh-CN" altLang="en-US" dirty="0"/>
              <a:t>例如读取开关状态、读取当前温度值、控制加热、制冷、</a:t>
            </a:r>
            <a:r>
              <a:rPr lang="en-US" altLang="zh-CN" dirty="0"/>
              <a:t>LED</a:t>
            </a:r>
            <a:r>
              <a:rPr lang="zh-CN" altLang="en-US" dirty="0"/>
              <a:t>灯亮灭，等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/>
            <a:r>
              <a:rPr lang="zh-CN" altLang="en-US" dirty="0"/>
              <a:t>程序查询方式</a:t>
            </a:r>
          </a:p>
          <a:p>
            <a:pPr eaLnBrk="1" hangingPunct="1"/>
            <a:r>
              <a:rPr lang="zh-CN" altLang="en-US" dirty="0"/>
              <a:t>程序中断方式</a:t>
            </a:r>
          </a:p>
          <a:p>
            <a:pPr eaLnBrk="1" hangingPunct="1"/>
            <a:r>
              <a:rPr lang="zh-CN" altLang="en-US" dirty="0">
                <a:solidFill>
                  <a:srgbClr val="0099FF"/>
                </a:solidFill>
              </a:rPr>
              <a:t>直接内存访问方式</a:t>
            </a:r>
          </a:p>
          <a:p>
            <a:pPr eaLnBrk="1" hangingPunct="1"/>
            <a:r>
              <a:rPr lang="zh-CN" altLang="en-US" dirty="0">
                <a:solidFill>
                  <a:srgbClr val="0099FF"/>
                </a:solidFill>
              </a:rPr>
              <a:t>通道方式</a:t>
            </a:r>
          </a:p>
          <a:p>
            <a:pPr eaLnBrk="1" hangingPunct="1"/>
            <a:r>
              <a:rPr lang="zh-CN" altLang="en-US" dirty="0">
                <a:solidFill>
                  <a:srgbClr val="0099FF"/>
                </a:solidFill>
              </a:rPr>
              <a:t>外围处理机方式</a:t>
            </a:r>
          </a:p>
        </p:txBody>
      </p:sp>
      <p:sp>
        <p:nvSpPr>
          <p:cNvPr id="2" name="右大括号 1"/>
          <p:cNvSpPr/>
          <p:nvPr/>
        </p:nvSpPr>
        <p:spPr>
          <a:xfrm>
            <a:off x="4235938" y="4056185"/>
            <a:ext cx="523631" cy="1586523"/>
          </a:xfrm>
          <a:prstGeom prst="rightBrace">
            <a:avLst/>
          </a:prstGeom>
          <a:ln w="127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189414" y="4618613"/>
            <a:ext cx="237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FF"/>
                </a:solidFill>
              </a:rPr>
              <a:t>主要由硬件实现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程序查询方式</a:t>
            </a:r>
          </a:p>
        </p:txBody>
      </p:sp>
      <p:sp>
        <p:nvSpPr>
          <p:cNvPr id="33816" name="直线 23"/>
          <p:cNvSpPr>
            <a:spLocks noChangeShapeType="1"/>
          </p:cNvSpPr>
          <p:nvPr/>
        </p:nvSpPr>
        <p:spPr bwMode="auto">
          <a:xfrm flipH="1">
            <a:off x="3784104" y="1742728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17" name="直线 24"/>
          <p:cNvSpPr>
            <a:spLocks noChangeShapeType="1"/>
          </p:cNvSpPr>
          <p:nvPr/>
        </p:nvSpPr>
        <p:spPr bwMode="auto">
          <a:xfrm>
            <a:off x="5231904" y="1742728"/>
            <a:ext cx="0" cy="365219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19" name="直线 26"/>
          <p:cNvSpPr>
            <a:spLocks noChangeShapeType="1"/>
          </p:cNvSpPr>
          <p:nvPr/>
        </p:nvSpPr>
        <p:spPr bwMode="auto">
          <a:xfrm>
            <a:off x="2031504" y="1742728"/>
            <a:ext cx="0" cy="105916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20" name="直线 27"/>
          <p:cNvSpPr>
            <a:spLocks noChangeShapeType="1"/>
          </p:cNvSpPr>
          <p:nvPr/>
        </p:nvSpPr>
        <p:spPr bwMode="auto">
          <a:xfrm>
            <a:off x="2031504" y="1742728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031504" y="2492580"/>
            <a:ext cx="1267398" cy="336550"/>
            <a:chOff x="507503" y="2424013"/>
            <a:chExt cx="1267398" cy="336550"/>
          </a:xfrm>
        </p:grpSpPr>
        <p:sp>
          <p:nvSpPr>
            <p:cNvPr id="33818" name="直线 25"/>
            <p:cNvSpPr>
              <a:spLocks noChangeShapeType="1"/>
            </p:cNvSpPr>
            <p:nvPr/>
          </p:nvSpPr>
          <p:spPr bwMode="auto">
            <a:xfrm flipH="1">
              <a:off x="507503" y="2733328"/>
              <a:ext cx="11833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1" name="文本框 28"/>
            <p:cNvSpPr txBox="1">
              <a:spLocks noChangeArrowheads="1"/>
            </p:cNvSpPr>
            <p:nvPr/>
          </p:nvSpPr>
          <p:spPr bwMode="auto">
            <a:xfrm>
              <a:off x="1317701" y="2424013"/>
              <a:ext cx="45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17504" y="5055660"/>
            <a:ext cx="914400" cy="339260"/>
            <a:chOff x="2793504" y="5055660"/>
            <a:chExt cx="914400" cy="339260"/>
          </a:xfrm>
        </p:grpSpPr>
        <p:sp>
          <p:nvSpPr>
            <p:cNvPr id="33815" name="直线 22"/>
            <p:cNvSpPr>
              <a:spLocks noChangeShapeType="1"/>
            </p:cNvSpPr>
            <p:nvPr/>
          </p:nvSpPr>
          <p:spPr bwMode="auto">
            <a:xfrm>
              <a:off x="2793504" y="539492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2" name="文本框 29"/>
            <p:cNvSpPr txBox="1">
              <a:spLocks noChangeArrowheads="1"/>
            </p:cNvSpPr>
            <p:nvPr/>
          </p:nvSpPr>
          <p:spPr bwMode="auto">
            <a:xfrm>
              <a:off x="2934961" y="5055660"/>
              <a:ext cx="45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93504" y="2948435"/>
            <a:ext cx="1981200" cy="637431"/>
            <a:chOff x="1269504" y="2948434"/>
            <a:chExt cx="1981200" cy="637431"/>
          </a:xfrm>
        </p:grpSpPr>
        <p:sp>
          <p:nvSpPr>
            <p:cNvPr id="33798" name="文本框 5"/>
            <p:cNvSpPr txBox="1">
              <a:spLocks noChangeArrowheads="1"/>
            </p:cNvSpPr>
            <p:nvPr/>
          </p:nvSpPr>
          <p:spPr bwMode="auto">
            <a:xfrm>
              <a:off x="1269504" y="3278088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</a:t>
              </a:r>
              <a:r>
                <a:rPr lang="zh-CN" altLang="en-US" dirty="0"/>
                <a:t>传送数据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260104" y="2948434"/>
              <a:ext cx="505271" cy="336550"/>
              <a:chOff x="2260104" y="2948434"/>
              <a:chExt cx="505271" cy="336550"/>
            </a:xfrm>
          </p:grpSpPr>
          <p:sp>
            <p:nvSpPr>
              <p:cNvPr id="33809" name="直线 16"/>
              <p:cNvSpPr>
                <a:spLocks noChangeShapeType="1"/>
              </p:cNvSpPr>
              <p:nvPr/>
            </p:nvSpPr>
            <p:spPr bwMode="auto">
              <a:xfrm>
                <a:off x="2260104" y="2961928"/>
                <a:ext cx="0" cy="316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23" name="文本框 30"/>
              <p:cNvSpPr txBox="1">
                <a:spLocks noChangeArrowheads="1"/>
              </p:cNvSpPr>
              <p:nvPr/>
            </p:nvSpPr>
            <p:spPr bwMode="auto">
              <a:xfrm>
                <a:off x="2308175" y="2948434"/>
                <a:ext cx="4572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793504" y="5577966"/>
            <a:ext cx="1981200" cy="1019386"/>
            <a:chOff x="1269504" y="5577966"/>
            <a:chExt cx="1981200" cy="1019386"/>
          </a:xfrm>
        </p:grpSpPr>
        <p:sp>
          <p:nvSpPr>
            <p:cNvPr id="33801" name="文本框 8"/>
            <p:cNvSpPr txBox="1">
              <a:spLocks noChangeArrowheads="1"/>
            </p:cNvSpPr>
            <p:nvPr/>
          </p:nvSpPr>
          <p:spPr bwMode="auto">
            <a:xfrm>
              <a:off x="1269504" y="5919936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</a:t>
              </a:r>
              <a:r>
                <a:rPr lang="zh-CN" altLang="en-US" dirty="0"/>
                <a:t>关闭设备</a:t>
              </a:r>
            </a:p>
          </p:txBody>
        </p:sp>
        <p:sp>
          <p:nvSpPr>
            <p:cNvPr id="33814" name="直线 21"/>
            <p:cNvSpPr>
              <a:spLocks noChangeShapeType="1"/>
            </p:cNvSpPr>
            <p:nvPr/>
          </p:nvSpPr>
          <p:spPr bwMode="auto">
            <a:xfrm>
              <a:off x="2236167" y="6300936"/>
              <a:ext cx="0" cy="296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211015" y="5577966"/>
              <a:ext cx="457200" cy="347824"/>
              <a:chOff x="2211015" y="5577966"/>
              <a:chExt cx="457200" cy="347824"/>
            </a:xfrm>
          </p:grpSpPr>
          <p:sp>
            <p:nvSpPr>
              <p:cNvPr id="33813" name="直线 20"/>
              <p:cNvSpPr>
                <a:spLocks noChangeShapeType="1"/>
              </p:cNvSpPr>
              <p:nvPr/>
            </p:nvSpPr>
            <p:spPr bwMode="auto">
              <a:xfrm>
                <a:off x="2236167" y="5577966"/>
                <a:ext cx="0" cy="3419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24" name="文本框 31"/>
              <p:cNvSpPr txBox="1">
                <a:spLocks noChangeArrowheads="1"/>
              </p:cNvSpPr>
              <p:nvPr/>
            </p:nvSpPr>
            <p:spPr bwMode="auto">
              <a:xfrm>
                <a:off x="2211015" y="5589240"/>
                <a:ext cx="4572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200021" y="4860032"/>
            <a:ext cx="1193434" cy="717934"/>
            <a:chOff x="1676021" y="4860032"/>
            <a:chExt cx="1193434" cy="717934"/>
          </a:xfrm>
        </p:grpSpPr>
        <p:sp>
          <p:nvSpPr>
            <p:cNvPr id="33812" name="直线 19"/>
            <p:cNvSpPr>
              <a:spLocks noChangeShapeType="1"/>
            </p:cNvSpPr>
            <p:nvPr/>
          </p:nvSpPr>
          <p:spPr bwMode="auto">
            <a:xfrm>
              <a:off x="2260104" y="4860032"/>
              <a:ext cx="0" cy="297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>
              <a:off x="1676021" y="5166320"/>
              <a:ext cx="1193434" cy="411646"/>
            </a:xfrm>
            <a:prstGeom prst="hexagon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传送完</a:t>
              </a:r>
            </a:p>
          </p:txBody>
        </p:sp>
      </p:grpSp>
      <p:sp>
        <p:nvSpPr>
          <p:cNvPr id="31" name="矩形 3"/>
          <p:cNvSpPr txBox="1">
            <a:spLocks noChangeArrowheads="1"/>
          </p:cNvSpPr>
          <p:nvPr/>
        </p:nvSpPr>
        <p:spPr bwMode="auto">
          <a:xfrm>
            <a:off x="6018383" y="1366368"/>
            <a:ext cx="5658603" cy="53443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/>
              <a:t>信息交换完全由</a:t>
            </a:r>
            <a:r>
              <a:rPr lang="en-US" altLang="zh-CN" dirty="0"/>
              <a:t>CPU</a:t>
            </a:r>
            <a:r>
              <a:rPr lang="zh-CN" altLang="zh-CN" dirty="0"/>
              <a:t>执行程序实现。</a:t>
            </a:r>
            <a:endParaRPr lang="en-US" altLang="zh-CN" dirty="0"/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启动设备</a:t>
            </a:r>
            <a:r>
              <a:rPr lang="en-US" altLang="zh-CN" dirty="0"/>
              <a:t>;</a:t>
            </a:r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反复查询</a:t>
            </a:r>
            <a:r>
              <a:rPr lang="zh-CN" altLang="zh-CN" dirty="0"/>
              <a:t>设备</a:t>
            </a:r>
            <a:r>
              <a:rPr lang="zh-CN" altLang="en-US" dirty="0"/>
              <a:t>直至设备准备好</a:t>
            </a:r>
            <a:r>
              <a:rPr lang="en-US" altLang="zh-CN" dirty="0"/>
              <a:t>;</a:t>
            </a:r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传输单个数据</a:t>
            </a:r>
            <a:endParaRPr lang="en-US" altLang="zh-CN" dirty="0"/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2-3</a:t>
            </a:r>
            <a:r>
              <a:rPr lang="zh-CN" altLang="en-US" dirty="0"/>
              <a:t>步直至数据传输完毕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CPU</a:t>
            </a:r>
            <a:r>
              <a:rPr lang="zh-CN" altLang="zh-CN" dirty="0"/>
              <a:t>外设串行工作，</a:t>
            </a:r>
            <a:r>
              <a:rPr lang="zh-CN" altLang="en-US" dirty="0"/>
              <a:t>反复查询设备状态占用较多</a:t>
            </a:r>
            <a:r>
              <a:rPr lang="en-US" altLang="zh-CN" dirty="0"/>
              <a:t>CPU</a:t>
            </a:r>
            <a:r>
              <a:rPr lang="zh-CN" altLang="en-US" dirty="0"/>
              <a:t>时间</a:t>
            </a:r>
            <a:r>
              <a:rPr lang="zh-CN" altLang="zh-CN" dirty="0"/>
              <a:t>，系统</a:t>
            </a:r>
            <a:r>
              <a:rPr lang="zh-CN" altLang="zh-CN"/>
              <a:t>效率低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CPU</a:t>
            </a:r>
            <a:r>
              <a:rPr lang="zh-CN" altLang="en-US" dirty="0"/>
              <a:t>占用率取决于查询频率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用于早期的计算机</a:t>
            </a:r>
            <a:endParaRPr lang="zh-CN" altLang="en-US" kern="0" dirty="0"/>
          </a:p>
        </p:txBody>
      </p:sp>
      <p:grpSp>
        <p:nvGrpSpPr>
          <p:cNvPr id="4" name="组合 3"/>
          <p:cNvGrpSpPr/>
          <p:nvPr/>
        </p:nvGrpSpPr>
        <p:grpSpPr>
          <a:xfrm>
            <a:off x="3214805" y="2279106"/>
            <a:ext cx="1193434" cy="717847"/>
            <a:chOff x="1690805" y="2221304"/>
            <a:chExt cx="1193434" cy="717847"/>
          </a:xfrm>
        </p:grpSpPr>
        <p:sp>
          <p:nvSpPr>
            <p:cNvPr id="33808" name="直线 15"/>
            <p:cNvSpPr>
              <a:spLocks noChangeShapeType="1"/>
            </p:cNvSpPr>
            <p:nvPr/>
          </p:nvSpPr>
          <p:spPr bwMode="auto">
            <a:xfrm>
              <a:off x="2260104" y="2221304"/>
              <a:ext cx="0" cy="306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>
              <a:off x="1690805" y="2527505"/>
              <a:ext cx="1193434" cy="411646"/>
            </a:xfrm>
            <a:prstGeom prst="hexagon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准备好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793504" y="1593305"/>
            <a:ext cx="1981200" cy="685800"/>
            <a:chOff x="1269504" y="1593305"/>
            <a:chExt cx="1981200" cy="685800"/>
          </a:xfrm>
        </p:grpSpPr>
        <p:sp>
          <p:nvSpPr>
            <p:cNvPr id="33797" name="文本框 4"/>
            <p:cNvSpPr txBox="1">
              <a:spLocks noChangeArrowheads="1"/>
            </p:cNvSpPr>
            <p:nvPr/>
          </p:nvSpPr>
          <p:spPr bwMode="auto">
            <a:xfrm>
              <a:off x="1269504" y="1971328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  </a:t>
              </a:r>
              <a:r>
                <a:rPr lang="zh-CN" altLang="en-US" dirty="0"/>
                <a:t>查询设备状态</a:t>
              </a:r>
            </a:p>
          </p:txBody>
        </p:sp>
        <p:sp>
          <p:nvSpPr>
            <p:cNvPr id="33807" name="直线 14"/>
            <p:cNvSpPr>
              <a:spLocks noChangeShapeType="1"/>
            </p:cNvSpPr>
            <p:nvPr/>
          </p:nvSpPr>
          <p:spPr bwMode="auto">
            <a:xfrm>
              <a:off x="2260104" y="1593305"/>
              <a:ext cx="0" cy="37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93504" y="4149080"/>
            <a:ext cx="1981200" cy="720080"/>
            <a:chOff x="1269504" y="4149080"/>
            <a:chExt cx="1981200" cy="720080"/>
          </a:xfrm>
        </p:grpSpPr>
        <p:sp>
          <p:nvSpPr>
            <p:cNvPr id="33811" name="直线 18"/>
            <p:cNvSpPr>
              <a:spLocks noChangeShapeType="1"/>
            </p:cNvSpPr>
            <p:nvPr/>
          </p:nvSpPr>
          <p:spPr bwMode="auto">
            <a:xfrm>
              <a:off x="2260104" y="4149080"/>
              <a:ext cx="0" cy="392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sp>
          <p:nvSpPr>
            <p:cNvPr id="33800" name="文本框 7"/>
            <p:cNvSpPr txBox="1">
              <a:spLocks noChangeArrowheads="1"/>
            </p:cNvSpPr>
            <p:nvPr/>
          </p:nvSpPr>
          <p:spPr bwMode="auto">
            <a:xfrm>
              <a:off x="1269504" y="4561383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</a:t>
              </a:r>
              <a:r>
                <a:rPr lang="zh-CN" altLang="en-US" dirty="0"/>
                <a:t>传送量计数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793504" y="3659089"/>
            <a:ext cx="1981200" cy="581745"/>
            <a:chOff x="1269504" y="3659088"/>
            <a:chExt cx="1981200" cy="581745"/>
          </a:xfrm>
        </p:grpSpPr>
        <p:sp>
          <p:nvSpPr>
            <p:cNvPr id="33799" name="文本框 6"/>
            <p:cNvSpPr txBox="1">
              <a:spLocks noChangeArrowheads="1"/>
            </p:cNvSpPr>
            <p:nvPr/>
          </p:nvSpPr>
          <p:spPr bwMode="auto">
            <a:xfrm>
              <a:off x="1269504" y="3933056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 </a:t>
              </a:r>
              <a:r>
                <a:rPr lang="zh-CN" altLang="en-US" dirty="0"/>
                <a:t>内存地址递增</a:t>
              </a:r>
            </a:p>
          </p:txBody>
        </p:sp>
        <p:sp>
          <p:nvSpPr>
            <p:cNvPr id="33810" name="直线 17"/>
            <p:cNvSpPr>
              <a:spLocks noChangeShapeType="1"/>
            </p:cNvSpPr>
            <p:nvPr/>
          </p:nvSpPr>
          <p:spPr bwMode="auto">
            <a:xfrm>
              <a:off x="2260104" y="3659088"/>
              <a:ext cx="0" cy="273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93504" y="980729"/>
            <a:ext cx="1981200" cy="612577"/>
            <a:chOff x="1269504" y="980728"/>
            <a:chExt cx="1981200" cy="612577"/>
          </a:xfrm>
        </p:grpSpPr>
        <p:sp>
          <p:nvSpPr>
            <p:cNvPr id="33796" name="文本框 3"/>
            <p:cNvSpPr txBox="1">
              <a:spLocks noChangeArrowheads="1"/>
            </p:cNvSpPr>
            <p:nvPr/>
          </p:nvSpPr>
          <p:spPr bwMode="auto">
            <a:xfrm>
              <a:off x="1269504" y="1285528"/>
              <a:ext cx="1981200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</a:t>
              </a:r>
              <a:r>
                <a:rPr lang="zh-CN" altLang="en-US" dirty="0"/>
                <a:t>启动设备</a:t>
              </a:r>
            </a:p>
          </p:txBody>
        </p:sp>
        <p:sp>
          <p:nvSpPr>
            <p:cNvPr id="33806" name="直线 13"/>
            <p:cNvSpPr>
              <a:spLocks noChangeShapeType="1"/>
            </p:cNvSpPr>
            <p:nvPr/>
          </p:nvSpPr>
          <p:spPr bwMode="auto">
            <a:xfrm>
              <a:off x="2260104" y="980728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6" grpId="0" animBg="1"/>
      <p:bldP spid="33817" grpId="0" animBg="1"/>
      <p:bldP spid="33819" grpId="0" animBg="1"/>
      <p:bldP spid="338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302324" y="3959821"/>
            <a:ext cx="9434562" cy="1608460"/>
            <a:chOff x="1302324" y="4026496"/>
            <a:chExt cx="9434562" cy="1608460"/>
          </a:xfrm>
        </p:grpSpPr>
        <p:sp>
          <p:nvSpPr>
            <p:cNvPr id="226" name="文本框 225"/>
            <p:cNvSpPr txBox="1"/>
            <p:nvPr/>
          </p:nvSpPr>
          <p:spPr>
            <a:xfrm>
              <a:off x="9418093" y="5175872"/>
              <a:ext cx="131879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定时查询</a:t>
              </a:r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1801089" y="5545378"/>
              <a:ext cx="8774546" cy="0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1847272" y="4603269"/>
              <a:ext cx="8691419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2965438" y="4603269"/>
              <a:ext cx="1043142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8" name="文本框 187"/>
            <p:cNvSpPr txBox="1"/>
            <p:nvPr/>
          </p:nvSpPr>
          <p:spPr>
            <a:xfrm>
              <a:off x="1330032" y="4457576"/>
              <a:ext cx="668136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2750692" y="4026496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启动设备</a:t>
              </a:r>
            </a:p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发送命令参数</a:t>
              </a:r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1791915" y="4241786"/>
              <a:ext cx="1102601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用户进程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1302324" y="5357957"/>
              <a:ext cx="56136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1801089" y="3219554"/>
            <a:ext cx="8774546" cy="0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1847272" y="2277445"/>
            <a:ext cx="8691419" cy="0"/>
          </a:xfrm>
          <a:prstGeom prst="line">
            <a:avLst/>
          </a:prstGeom>
          <a:noFill/>
          <a:ln w="50800" cap="sq">
            <a:solidFill>
              <a:schemeClr val="tx1">
                <a:lumMod val="95000"/>
                <a:lumOff val="5000"/>
              </a:schemeClr>
            </a:solidFill>
            <a:prstDash val="sysDot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2965438" y="2277445"/>
            <a:ext cx="1043142" cy="0"/>
          </a:xfrm>
          <a:prstGeom prst="line">
            <a:avLst/>
          </a:prstGeom>
          <a:noFill/>
          <a:ln w="5080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文本框 80"/>
          <p:cNvSpPr txBox="1"/>
          <p:nvPr/>
        </p:nvSpPr>
        <p:spPr>
          <a:xfrm>
            <a:off x="1330032" y="2131752"/>
            <a:ext cx="668136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4046564" y="1769497"/>
            <a:ext cx="0" cy="489527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6475585" y="2307672"/>
            <a:ext cx="0" cy="863539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046564" y="2326721"/>
            <a:ext cx="0" cy="844490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文本框 92"/>
          <p:cNvSpPr txBox="1"/>
          <p:nvPr/>
        </p:nvSpPr>
        <p:spPr>
          <a:xfrm>
            <a:off x="2750692" y="1700672"/>
            <a:ext cx="1448563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启动设备</a:t>
            </a: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发送命令参数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8309499" y="1915962"/>
            <a:ext cx="1134529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用户程序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71964" y="1915962"/>
            <a:ext cx="2403621" cy="361483"/>
            <a:chOff x="4071964" y="1982637"/>
            <a:chExt cx="2403621" cy="361483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4084113" y="2344120"/>
              <a:ext cx="2377806" cy="0"/>
            </a:xfrm>
            <a:prstGeom prst="line">
              <a:avLst/>
            </a:prstGeom>
            <a:noFill/>
            <a:ln w="50800" cap="sq">
              <a:solidFill>
                <a:srgbClr val="00B0F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9" name="文本框 98"/>
            <p:cNvSpPr txBox="1"/>
            <p:nvPr/>
          </p:nvSpPr>
          <p:spPr>
            <a:xfrm>
              <a:off x="4071964" y="1982637"/>
              <a:ext cx="2403621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轮询等待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(busy-waiting)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28985" y="1915962"/>
            <a:ext cx="1448563" cy="361483"/>
            <a:chOff x="6228985" y="1982637"/>
            <a:chExt cx="1448563" cy="361483"/>
          </a:xfrm>
        </p:grpSpPr>
        <p:cxnSp>
          <p:nvCxnSpPr>
            <p:cNvPr id="84" name="直接连接符 83"/>
            <p:cNvCxnSpPr/>
            <p:nvPr/>
          </p:nvCxnSpPr>
          <p:spPr>
            <a:xfrm>
              <a:off x="6475153" y="2344120"/>
              <a:ext cx="976924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" name="文本框 99"/>
            <p:cNvSpPr txBox="1"/>
            <p:nvPr/>
          </p:nvSpPr>
          <p:spPr>
            <a:xfrm>
              <a:off x="6228985" y="1982637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实际传输</a:t>
              </a: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1791915" y="1915962"/>
            <a:ext cx="1102601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用户程序</a:t>
            </a:r>
          </a:p>
        </p:txBody>
      </p:sp>
      <p:sp>
        <p:nvSpPr>
          <p:cNvPr id="227" name="文本框 226"/>
          <p:cNvSpPr txBox="1"/>
          <p:nvPr/>
        </p:nvSpPr>
        <p:spPr>
          <a:xfrm>
            <a:off x="9418093" y="2849997"/>
            <a:ext cx="1318793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独占查询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302324" y="3032133"/>
            <a:ext cx="561369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011451" y="1448839"/>
            <a:ext cx="937792" cy="800856"/>
            <a:chOff x="6011451" y="1515514"/>
            <a:chExt cx="937792" cy="800856"/>
          </a:xfrm>
        </p:grpSpPr>
        <p:sp>
          <p:nvSpPr>
            <p:cNvPr id="89" name="文本框 88"/>
            <p:cNvSpPr txBox="1"/>
            <p:nvPr/>
          </p:nvSpPr>
          <p:spPr>
            <a:xfrm>
              <a:off x="6011451" y="1515514"/>
              <a:ext cx="937792" cy="2175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设备就绪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6469528" y="1836171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046565" y="2875162"/>
            <a:ext cx="2415354" cy="343984"/>
            <a:chOff x="4046565" y="2941837"/>
            <a:chExt cx="2415354" cy="343984"/>
          </a:xfrm>
        </p:grpSpPr>
        <p:sp>
          <p:nvSpPr>
            <p:cNvPr id="90" name="文本框 89"/>
            <p:cNvSpPr txBox="1"/>
            <p:nvPr/>
          </p:nvSpPr>
          <p:spPr>
            <a:xfrm>
              <a:off x="4046565" y="2941837"/>
              <a:ext cx="2415354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设备准备数据</a:t>
              </a:r>
            </a:p>
          </p:txBody>
        </p:sp>
        <p:cxnSp>
          <p:nvCxnSpPr>
            <p:cNvPr id="217" name="直接连接符 216"/>
            <p:cNvCxnSpPr/>
            <p:nvPr/>
          </p:nvCxnSpPr>
          <p:spPr>
            <a:xfrm>
              <a:off x="4071964" y="3285821"/>
              <a:ext cx="2389955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978107" y="3755322"/>
            <a:ext cx="937792" cy="753522"/>
            <a:chOff x="5978107" y="3821997"/>
            <a:chExt cx="937792" cy="753522"/>
          </a:xfrm>
        </p:grpSpPr>
        <p:cxnSp>
          <p:nvCxnSpPr>
            <p:cNvPr id="218" name="直接连接符 217"/>
            <p:cNvCxnSpPr/>
            <p:nvPr/>
          </p:nvCxnSpPr>
          <p:spPr>
            <a:xfrm>
              <a:off x="6480391" y="4095320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文本框 218"/>
            <p:cNvSpPr txBox="1"/>
            <p:nvPr/>
          </p:nvSpPr>
          <p:spPr>
            <a:xfrm>
              <a:off x="5978107" y="3821997"/>
              <a:ext cx="937792" cy="2175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设备就绪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220" name="直接连接符 219"/>
          <p:cNvCxnSpPr/>
          <p:nvPr/>
        </p:nvCxnSpPr>
        <p:spPr>
          <a:xfrm flipV="1">
            <a:off x="6480347" y="4587048"/>
            <a:ext cx="0" cy="863539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/>
          <p:cNvGrpSpPr/>
          <p:nvPr/>
        </p:nvGrpSpPr>
        <p:grpSpPr>
          <a:xfrm>
            <a:off x="4046564" y="4028646"/>
            <a:ext cx="0" cy="1401714"/>
            <a:chOff x="4046564" y="4095321"/>
            <a:chExt cx="0" cy="1401714"/>
          </a:xfrm>
        </p:grpSpPr>
        <p:cxnSp>
          <p:nvCxnSpPr>
            <p:cNvPr id="192" name="直接连接符 191"/>
            <p:cNvCxnSpPr/>
            <p:nvPr/>
          </p:nvCxnSpPr>
          <p:spPr>
            <a:xfrm>
              <a:off x="4046564" y="4095321"/>
              <a:ext cx="0" cy="489527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>
              <a:off x="4046564" y="4652545"/>
              <a:ext cx="0" cy="844490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4046565" y="5134311"/>
            <a:ext cx="2424546" cy="343984"/>
            <a:chOff x="4046565" y="5200986"/>
            <a:chExt cx="2424546" cy="343984"/>
          </a:xfrm>
        </p:grpSpPr>
        <p:cxnSp>
          <p:nvCxnSpPr>
            <p:cNvPr id="189" name="直接连接符 188"/>
            <p:cNvCxnSpPr/>
            <p:nvPr/>
          </p:nvCxnSpPr>
          <p:spPr>
            <a:xfrm>
              <a:off x="4062728" y="5544970"/>
              <a:ext cx="2408383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6" name="文本框 195"/>
            <p:cNvSpPr txBox="1"/>
            <p:nvPr/>
          </p:nvSpPr>
          <p:spPr>
            <a:xfrm>
              <a:off x="4046565" y="5200986"/>
              <a:ext cx="2415354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设备准备数据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08580" y="4175110"/>
            <a:ext cx="896348" cy="361484"/>
            <a:chOff x="4008580" y="4241785"/>
            <a:chExt cx="896348" cy="361484"/>
          </a:xfrm>
        </p:grpSpPr>
        <p:cxnSp>
          <p:nvCxnSpPr>
            <p:cNvPr id="190" name="直接连接符 189"/>
            <p:cNvCxnSpPr/>
            <p:nvPr/>
          </p:nvCxnSpPr>
          <p:spPr>
            <a:xfrm>
              <a:off x="4084113" y="4603269"/>
              <a:ext cx="691087" cy="0"/>
            </a:xfrm>
            <a:prstGeom prst="line">
              <a:avLst/>
            </a:prstGeom>
            <a:noFill/>
            <a:ln w="50800" cap="sq">
              <a:solidFill>
                <a:srgbClr val="00B0F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2" name="文本框 201"/>
            <p:cNvSpPr txBox="1"/>
            <p:nvPr/>
          </p:nvSpPr>
          <p:spPr>
            <a:xfrm>
              <a:off x="4008580" y="4241785"/>
              <a:ext cx="896348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进程调度</a:t>
              </a:r>
            </a:p>
          </p:txBody>
        </p:sp>
      </p:grpSp>
      <p:sp>
        <p:nvSpPr>
          <p:cNvPr id="206" name="文本框 205"/>
          <p:cNvSpPr txBox="1"/>
          <p:nvPr/>
        </p:nvSpPr>
        <p:spPr>
          <a:xfrm>
            <a:off x="5118683" y="4185995"/>
            <a:ext cx="114744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用户进程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P2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7034978" y="4564345"/>
            <a:ext cx="1253607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查询状态</a:t>
            </a:r>
          </a:p>
        </p:txBody>
      </p:sp>
      <p:sp>
        <p:nvSpPr>
          <p:cNvPr id="209" name="文本框 208"/>
          <p:cNvSpPr txBox="1"/>
          <p:nvPr/>
        </p:nvSpPr>
        <p:spPr>
          <a:xfrm>
            <a:off x="3534032" y="3719236"/>
            <a:ext cx="1045744" cy="3915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启动定时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094518" y="4196979"/>
            <a:ext cx="1134529" cy="340116"/>
            <a:chOff x="7094518" y="4263654"/>
            <a:chExt cx="1134529" cy="340116"/>
          </a:xfrm>
        </p:grpSpPr>
        <p:sp>
          <p:nvSpPr>
            <p:cNvPr id="215" name="文本框 214"/>
            <p:cNvSpPr txBox="1"/>
            <p:nvPr/>
          </p:nvSpPr>
          <p:spPr>
            <a:xfrm>
              <a:off x="7094518" y="4263654"/>
              <a:ext cx="113452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中断服务</a:t>
              </a:r>
            </a:p>
          </p:txBody>
        </p:sp>
        <p:cxnSp>
          <p:nvCxnSpPr>
            <p:cNvPr id="213" name="直接连接符 212"/>
            <p:cNvCxnSpPr/>
            <p:nvPr/>
          </p:nvCxnSpPr>
          <p:spPr>
            <a:xfrm>
              <a:off x="7276485" y="4603770"/>
              <a:ext cx="715453" cy="0"/>
            </a:xfrm>
            <a:prstGeom prst="line">
              <a:avLst/>
            </a:prstGeom>
            <a:noFill/>
            <a:ln w="50800" cap="sq">
              <a:solidFill>
                <a:srgbClr val="00B0F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6789998" y="3749474"/>
            <a:ext cx="937792" cy="759370"/>
            <a:chOff x="6789998" y="3816149"/>
            <a:chExt cx="937792" cy="759370"/>
          </a:xfrm>
        </p:grpSpPr>
        <p:cxnSp>
          <p:nvCxnSpPr>
            <p:cNvPr id="200" name="直接连接符 199"/>
            <p:cNvCxnSpPr/>
            <p:nvPr/>
          </p:nvCxnSpPr>
          <p:spPr>
            <a:xfrm>
              <a:off x="7236133" y="4095320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4" name="文本框 213"/>
            <p:cNvSpPr txBox="1"/>
            <p:nvPr/>
          </p:nvSpPr>
          <p:spPr>
            <a:xfrm>
              <a:off x="6789998" y="3816149"/>
              <a:ext cx="937792" cy="2175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定时到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444876" y="3755322"/>
            <a:ext cx="937792" cy="753522"/>
            <a:chOff x="7444876" y="3821997"/>
            <a:chExt cx="937792" cy="753522"/>
          </a:xfrm>
        </p:grpSpPr>
        <p:cxnSp>
          <p:nvCxnSpPr>
            <p:cNvPr id="222" name="直接连接符 221"/>
            <p:cNvCxnSpPr/>
            <p:nvPr/>
          </p:nvCxnSpPr>
          <p:spPr>
            <a:xfrm>
              <a:off x="7871964" y="4095320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3" name="文本框 222"/>
            <p:cNvSpPr txBox="1"/>
            <p:nvPr/>
          </p:nvSpPr>
          <p:spPr>
            <a:xfrm>
              <a:off x="7444876" y="3821997"/>
              <a:ext cx="937792" cy="2175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唤醒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24584" y="4190388"/>
            <a:ext cx="896348" cy="346257"/>
            <a:chOff x="8724584" y="4257063"/>
            <a:chExt cx="896348" cy="346257"/>
          </a:xfrm>
        </p:grpSpPr>
        <p:cxnSp>
          <p:nvCxnSpPr>
            <p:cNvPr id="221" name="直接连接符 220"/>
            <p:cNvCxnSpPr/>
            <p:nvPr/>
          </p:nvCxnSpPr>
          <p:spPr>
            <a:xfrm>
              <a:off x="8840689" y="4603320"/>
              <a:ext cx="691087" cy="0"/>
            </a:xfrm>
            <a:prstGeom prst="line">
              <a:avLst/>
            </a:prstGeom>
            <a:noFill/>
            <a:ln w="50800" cap="sq">
              <a:solidFill>
                <a:srgbClr val="00B0F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4" name="文本框 223"/>
            <p:cNvSpPr txBox="1"/>
            <p:nvPr/>
          </p:nvSpPr>
          <p:spPr>
            <a:xfrm>
              <a:off x="8724584" y="4257063"/>
              <a:ext cx="896348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进程调度</a:t>
              </a:r>
            </a:p>
          </p:txBody>
        </p:sp>
      </p:grpSp>
      <p:sp>
        <p:nvSpPr>
          <p:cNvPr id="225" name="文本框 224"/>
          <p:cNvSpPr txBox="1"/>
          <p:nvPr/>
        </p:nvSpPr>
        <p:spPr>
          <a:xfrm>
            <a:off x="7979201" y="4190388"/>
            <a:ext cx="819271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P2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353207" y="4193583"/>
            <a:ext cx="1448563" cy="663944"/>
            <a:chOff x="9353207" y="4260258"/>
            <a:chExt cx="1448563" cy="663944"/>
          </a:xfrm>
        </p:grpSpPr>
        <p:sp>
          <p:nvSpPr>
            <p:cNvPr id="201" name="文本框 200"/>
            <p:cNvSpPr txBox="1"/>
            <p:nvPr/>
          </p:nvSpPr>
          <p:spPr>
            <a:xfrm>
              <a:off x="9510226" y="4260258"/>
              <a:ext cx="113452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用户进程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9353207" y="4647203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实际传输</a:t>
              </a:r>
            </a:p>
          </p:txBody>
        </p:sp>
      </p:grpSp>
      <p:sp>
        <p:nvSpPr>
          <p:cNvPr id="56" name="矩形 2"/>
          <p:cNvSpPr>
            <a:spLocks noGrp="1" noChangeArrowheads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pPr eaLnBrk="1" hangingPunct="1"/>
            <a:r>
              <a:rPr lang="zh-CN" altLang="en-US" dirty="0"/>
              <a:t>程序</a:t>
            </a:r>
            <a:r>
              <a:rPr lang="zh-CN" altLang="en-US"/>
              <a:t>查询方式运行轨迹</a:t>
            </a:r>
            <a:endParaRPr lang="zh-CN" altLang="en-US" dirty="0"/>
          </a:p>
        </p:txBody>
      </p:sp>
      <p:cxnSp>
        <p:nvCxnSpPr>
          <p:cNvPr id="73" name="直接连接符 72"/>
          <p:cNvCxnSpPr/>
          <p:nvPr/>
        </p:nvCxnSpPr>
        <p:spPr>
          <a:xfrm>
            <a:off x="9598711" y="4536594"/>
            <a:ext cx="976924" cy="0"/>
          </a:xfrm>
          <a:prstGeom prst="line">
            <a:avLst/>
          </a:prstGeom>
          <a:noFill/>
          <a:ln w="5080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1535"/>
    </mc:Choice>
    <mc:Fallback>
      <p:transition advTm="261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8" grpId="0"/>
      <p:bldP spid="102" grpId="0"/>
      <p:bldP spid="206" grpId="0"/>
      <p:bldP spid="216" grpId="0"/>
      <p:bldP spid="209" grpId="0"/>
      <p:bldP spid="225" grpId="0"/>
      <p:bldP spid="22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直接连接符 76"/>
          <p:cNvCxnSpPr/>
          <p:nvPr/>
        </p:nvCxnSpPr>
        <p:spPr>
          <a:xfrm>
            <a:off x="1801089" y="5449407"/>
            <a:ext cx="8820729" cy="0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47272" y="4507298"/>
            <a:ext cx="8691419" cy="0"/>
          </a:xfrm>
          <a:prstGeom prst="line">
            <a:avLst/>
          </a:prstGeom>
          <a:noFill/>
          <a:ln w="50800" cap="sq">
            <a:solidFill>
              <a:schemeClr val="tx1">
                <a:lumMod val="95000"/>
                <a:lumOff val="5000"/>
              </a:schemeClr>
            </a:solidFill>
            <a:prstDash val="sysDot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文本框 15"/>
          <p:cNvSpPr txBox="1"/>
          <p:nvPr/>
        </p:nvSpPr>
        <p:spPr>
          <a:xfrm>
            <a:off x="1330032" y="4361605"/>
            <a:ext cx="668136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6484816" y="4537525"/>
            <a:ext cx="0" cy="863539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046564" y="4556574"/>
            <a:ext cx="0" cy="844490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" name="组合 11"/>
          <p:cNvGrpSpPr/>
          <p:nvPr/>
        </p:nvGrpSpPr>
        <p:grpSpPr>
          <a:xfrm>
            <a:off x="4046564" y="5105015"/>
            <a:ext cx="2422563" cy="343984"/>
            <a:chOff x="4046564" y="5105015"/>
            <a:chExt cx="2422563" cy="34398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071964" y="5448999"/>
              <a:ext cx="2389955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4046564" y="5105015"/>
              <a:ext cx="2422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设备准备数据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2716547" y="4539782"/>
            <a:ext cx="1448563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启动设备</a:t>
            </a: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发送命令参数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302324" y="5261986"/>
            <a:ext cx="561369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858012" y="3624422"/>
            <a:ext cx="1450586" cy="855127"/>
            <a:chOff x="8858012" y="3624422"/>
            <a:chExt cx="1450586" cy="855127"/>
          </a:xfrm>
        </p:grpSpPr>
        <p:cxnSp>
          <p:nvCxnSpPr>
            <p:cNvPr id="66" name="直接连接符 65"/>
            <p:cNvCxnSpPr/>
            <p:nvPr/>
          </p:nvCxnSpPr>
          <p:spPr>
            <a:xfrm>
              <a:off x="9583305" y="3999350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8858012" y="3624422"/>
              <a:ext cx="1450586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时间片轮转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25390" y="4507298"/>
            <a:ext cx="950369" cy="300162"/>
            <a:chOff x="8725390" y="4507298"/>
            <a:chExt cx="950369" cy="300162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8855942" y="4507298"/>
              <a:ext cx="666172" cy="0"/>
            </a:xfrm>
            <a:prstGeom prst="line">
              <a:avLst/>
            </a:prstGeom>
            <a:noFill/>
            <a:ln w="50800" cap="sq">
              <a:solidFill>
                <a:srgbClr val="38A5EF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8725390" y="4530461"/>
              <a:ext cx="95036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进程调度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89019" y="4530463"/>
            <a:ext cx="993228" cy="645965"/>
            <a:chOff x="7489019" y="4530463"/>
            <a:chExt cx="993228" cy="645965"/>
          </a:xfrm>
        </p:grpSpPr>
        <p:sp>
          <p:nvSpPr>
            <p:cNvPr id="114" name="文本框 113"/>
            <p:cNvSpPr txBox="1"/>
            <p:nvPr/>
          </p:nvSpPr>
          <p:spPr>
            <a:xfrm>
              <a:off x="7489019" y="4899429"/>
              <a:ext cx="993228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中断返回</a:t>
              </a:r>
            </a:p>
          </p:txBody>
        </p:sp>
        <p:cxnSp>
          <p:nvCxnSpPr>
            <p:cNvPr id="115" name="直接连接符 114"/>
            <p:cNvCxnSpPr>
              <a:stCxn id="114" idx="0"/>
            </p:cNvCxnSpPr>
            <p:nvPr/>
          </p:nvCxnSpPr>
          <p:spPr>
            <a:xfrm flipV="1">
              <a:off x="7985633" y="4530463"/>
              <a:ext cx="0" cy="368966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6020685" y="3444087"/>
            <a:ext cx="937792" cy="1035461"/>
            <a:chOff x="6020685" y="3444087"/>
            <a:chExt cx="937792" cy="1035461"/>
          </a:xfrm>
        </p:grpSpPr>
        <p:sp>
          <p:nvSpPr>
            <p:cNvPr id="46" name="文本框 45"/>
            <p:cNvSpPr txBox="1"/>
            <p:nvPr/>
          </p:nvSpPr>
          <p:spPr>
            <a:xfrm>
              <a:off x="6020685" y="3444087"/>
              <a:ext cx="937792" cy="4613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中断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设备就绪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6487992" y="3999349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9409094" y="4145815"/>
            <a:ext cx="1448563" cy="684380"/>
            <a:chOff x="9409094" y="4145815"/>
            <a:chExt cx="1448563" cy="684380"/>
          </a:xfrm>
        </p:grpSpPr>
        <p:sp>
          <p:nvSpPr>
            <p:cNvPr id="33" name="文本框 32"/>
            <p:cNvSpPr txBox="1"/>
            <p:nvPr/>
          </p:nvSpPr>
          <p:spPr>
            <a:xfrm>
              <a:off x="9593358" y="4145815"/>
              <a:ext cx="113452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用户进程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409094" y="4553196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实际传输</a:t>
              </a: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9611107" y="4510660"/>
              <a:ext cx="976924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302324" y="1043564"/>
            <a:ext cx="9434562" cy="1860293"/>
            <a:chOff x="1302324" y="1043564"/>
            <a:chExt cx="9434562" cy="1860293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1801089" y="2814279"/>
              <a:ext cx="8774546" cy="0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1847272" y="1872170"/>
              <a:ext cx="8691419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2965438" y="1872170"/>
              <a:ext cx="1043142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文本框 80"/>
            <p:cNvSpPr txBox="1"/>
            <p:nvPr/>
          </p:nvSpPr>
          <p:spPr>
            <a:xfrm>
              <a:off x="1330032" y="1726477"/>
              <a:ext cx="668136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4071964" y="2813871"/>
              <a:ext cx="2389955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4084113" y="1872170"/>
              <a:ext cx="2377806" cy="0"/>
            </a:xfrm>
            <a:prstGeom prst="line">
              <a:avLst/>
            </a:prstGeom>
            <a:noFill/>
            <a:ln w="50800" cap="sq">
              <a:solidFill>
                <a:srgbClr val="38A5EF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6512095" y="1872170"/>
              <a:ext cx="976924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4046564" y="1364222"/>
              <a:ext cx="0" cy="489527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6484816" y="1902397"/>
              <a:ext cx="0" cy="86353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4046564" y="1921446"/>
              <a:ext cx="0" cy="844490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9" name="文本框 88"/>
            <p:cNvSpPr txBox="1"/>
            <p:nvPr/>
          </p:nvSpPr>
          <p:spPr>
            <a:xfrm>
              <a:off x="6020685" y="1043564"/>
              <a:ext cx="937792" cy="2175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设备就绪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046564" y="2469887"/>
              <a:ext cx="2422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设备准备数据</a:t>
              </a: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750692" y="1295397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启动设备</a:t>
              </a:r>
            </a:p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发送命令参数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8115537" y="1510687"/>
              <a:ext cx="113452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用户程序</a:t>
              </a: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4183582" y="1510687"/>
              <a:ext cx="2199828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轮询等待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(busy-waiting)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6284401" y="1510687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实际传输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791915" y="1510687"/>
              <a:ext cx="1102601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用户程序</a:t>
              </a: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302324" y="2626858"/>
              <a:ext cx="56136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6487992" y="1364221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9418093" y="2444722"/>
              <a:ext cx="131879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独占查询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9519929" y="5074589"/>
            <a:ext cx="1129597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中断控制</a:t>
            </a:r>
          </a:p>
        </p:txBody>
      </p:sp>
      <p:sp>
        <p:nvSpPr>
          <p:cNvPr id="7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r>
              <a:rPr lang="zh-CN" altLang="en-US" dirty="0"/>
              <a:t>中断控制方式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819623" y="3467405"/>
            <a:ext cx="1636879" cy="1021472"/>
            <a:chOff x="1819623" y="3467405"/>
            <a:chExt cx="1636879" cy="1021472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946966" y="3999350"/>
              <a:ext cx="0" cy="489527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文本框 72"/>
            <p:cNvSpPr txBox="1"/>
            <p:nvPr/>
          </p:nvSpPr>
          <p:spPr>
            <a:xfrm>
              <a:off x="1819623" y="4145815"/>
              <a:ext cx="1102601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用户进程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373746" y="3467405"/>
              <a:ext cx="1082756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read</a:t>
              </a:r>
            </a:p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系统调用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51585" y="4145815"/>
            <a:ext cx="1094979" cy="361483"/>
            <a:chOff x="2951585" y="4145815"/>
            <a:chExt cx="1094979" cy="361483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2965438" y="4507298"/>
              <a:ext cx="1043142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2951585" y="4145815"/>
              <a:ext cx="109497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内核态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156038" y="3460110"/>
            <a:ext cx="1877784" cy="1028767"/>
            <a:chOff x="3156038" y="3460110"/>
            <a:chExt cx="1877784" cy="1028767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046564" y="3999350"/>
              <a:ext cx="0" cy="489527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3156038" y="3460110"/>
              <a:ext cx="1877784" cy="41360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wait(</a:t>
              </a:r>
              <a:r>
                <a:rPr lang="zh-CN" altLang="en-US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设备就绪</a:t>
              </a:r>
              <a:r>
                <a:rPr lang="en-US" altLang="zh-CN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</a:p>
            <a:p>
              <a:r>
                <a:rPr lang="en-US" altLang="zh-CN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r>
                <a:rPr lang="zh-CN" altLang="en-US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进等待队列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94976" y="4145815"/>
            <a:ext cx="914956" cy="361483"/>
            <a:chOff x="3994976" y="4145815"/>
            <a:chExt cx="914956" cy="361483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084113" y="4507298"/>
              <a:ext cx="681851" cy="0"/>
            </a:xfrm>
            <a:prstGeom prst="line">
              <a:avLst/>
            </a:prstGeom>
            <a:noFill/>
            <a:ln w="50800" cap="sq">
              <a:solidFill>
                <a:srgbClr val="38A5EF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3994976" y="4145815"/>
              <a:ext cx="914956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进程调度</a:t>
              </a: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4832993" y="4145815"/>
            <a:ext cx="1448563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用户进程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P2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469127" y="4145815"/>
            <a:ext cx="1468056" cy="649274"/>
            <a:chOff x="6469127" y="4145815"/>
            <a:chExt cx="1468056" cy="649274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512095" y="4507298"/>
              <a:ext cx="1425088" cy="0"/>
            </a:xfrm>
            <a:prstGeom prst="line">
              <a:avLst/>
            </a:prstGeom>
            <a:noFill/>
            <a:ln w="50800" cap="sq">
              <a:solidFill>
                <a:srgbClr val="38A5EF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6708743" y="4518090"/>
              <a:ext cx="955178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中断服务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6469127" y="4145815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内核态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51804" y="3441638"/>
            <a:ext cx="1726284" cy="1037911"/>
            <a:chOff x="6851804" y="3441638"/>
            <a:chExt cx="1726284" cy="1037911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7714946" y="3999350"/>
              <a:ext cx="0" cy="480199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4" name="文本框 93"/>
            <p:cNvSpPr txBox="1"/>
            <p:nvPr/>
          </p:nvSpPr>
          <p:spPr>
            <a:xfrm>
              <a:off x="6851804" y="3441638"/>
              <a:ext cx="1726284" cy="41360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signal(</a:t>
              </a:r>
              <a:r>
                <a:rPr lang="zh-CN" altLang="en-US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设备就绪</a:t>
              </a:r>
              <a:r>
                <a:rPr lang="en-US" altLang="zh-CN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</a:p>
            <a:p>
              <a:r>
                <a:rPr lang="en-US" altLang="zh-CN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r>
                <a:rPr lang="zh-CN" altLang="en-US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进就绪队列</a:t>
              </a: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7813500" y="4145815"/>
            <a:ext cx="1665616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用户进程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P2   …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4217"/>
    </mc:Choice>
    <mc:Fallback>
      <p:transition advTm="26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91" grpId="0"/>
      <p:bldP spid="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提高了</a:t>
            </a:r>
            <a:r>
              <a:rPr lang="en-US" altLang="zh-CN" dirty="0"/>
              <a:t>CPU</a:t>
            </a:r>
            <a:r>
              <a:rPr lang="zh-CN" altLang="en-US" dirty="0"/>
              <a:t>的使用效率   </a:t>
            </a:r>
            <a:endParaRPr lang="en-US" altLang="zh-CN" dirty="0"/>
          </a:p>
          <a:p>
            <a:pPr lvl="1"/>
            <a:r>
              <a:rPr lang="zh-CN" altLang="en-US" dirty="0"/>
              <a:t>主动告知机制避免了反复查询设备状态</a:t>
            </a:r>
            <a:endParaRPr lang="en-US" altLang="zh-CN" dirty="0"/>
          </a:p>
          <a:p>
            <a:pPr lvl="1"/>
            <a:r>
              <a:rPr lang="zh-CN" altLang="en-US" dirty="0"/>
              <a:t>仍需</a:t>
            </a:r>
            <a:r>
              <a:rPr lang="en-US" altLang="zh-CN" dirty="0"/>
              <a:t>CPU</a:t>
            </a:r>
            <a:r>
              <a:rPr lang="zh-CN" altLang="en-US" dirty="0"/>
              <a:t>占用（中断服务子程序运行时间</a:t>
            </a:r>
            <a:r>
              <a:rPr lang="en-US" altLang="zh-CN" dirty="0"/>
              <a:t>+</a:t>
            </a:r>
            <a:r>
              <a:rPr lang="zh-CN" altLang="en-US" dirty="0"/>
              <a:t>中断开销）</a:t>
            </a:r>
            <a:endParaRPr lang="en-US" altLang="zh-CN" dirty="0"/>
          </a:p>
          <a:p>
            <a:r>
              <a:rPr lang="zh-CN" altLang="en-US" dirty="0"/>
              <a:t>适合随机出现的服务</a:t>
            </a:r>
          </a:p>
          <a:p>
            <a:r>
              <a:rPr lang="zh-CN" altLang="en-US" dirty="0"/>
              <a:t>需要专门的硬件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直接内存访问</a:t>
            </a:r>
            <a:r>
              <a:rPr lang="en-US" altLang="zh-CN"/>
              <a:t>DMA</a:t>
            </a:r>
            <a:r>
              <a:rPr lang="zh-CN" altLang="en-US"/>
              <a:t>方式</a:t>
            </a:r>
          </a:p>
        </p:txBody>
      </p:sp>
      <p:sp>
        <p:nvSpPr>
          <p:cNvPr id="35844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中断方式用中断服务子程序完成数据交换</a:t>
            </a:r>
            <a:endParaRPr lang="en-US" altLang="zh-CN" dirty="0"/>
          </a:p>
          <a:p>
            <a:pPr lvl="1"/>
            <a:r>
              <a:rPr lang="zh-CN" altLang="en-US" dirty="0"/>
              <a:t>效率较低</a:t>
            </a:r>
            <a:endParaRPr lang="en-US" altLang="zh-CN" dirty="0"/>
          </a:p>
          <a:p>
            <a:pPr lvl="2"/>
            <a:r>
              <a:rPr lang="zh-CN" altLang="en-US" dirty="0"/>
              <a:t>一次中断仅传输少量数据，</a:t>
            </a:r>
            <a:r>
              <a:rPr lang="en-US" altLang="zh-CN" dirty="0"/>
              <a:t>CPU</a:t>
            </a:r>
            <a:r>
              <a:rPr lang="zh-CN" altLang="en-US" dirty="0"/>
              <a:t>开销大</a:t>
            </a:r>
          </a:p>
          <a:p>
            <a:pPr lvl="1"/>
            <a:r>
              <a:rPr lang="zh-CN" altLang="en-US" dirty="0"/>
              <a:t>不适合于成组数据交换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用于成组交换数据的场合</a:t>
            </a:r>
          </a:p>
          <a:p>
            <a:r>
              <a:rPr lang="zh-CN" altLang="en-US" dirty="0"/>
              <a:t>硬件执行</a:t>
            </a:r>
            <a:r>
              <a:rPr lang="en-US" altLang="zh-CN" dirty="0"/>
              <a:t>I/O</a:t>
            </a:r>
            <a:r>
              <a:rPr lang="zh-CN" altLang="en-US" dirty="0"/>
              <a:t>交换</a:t>
            </a:r>
            <a:endParaRPr lang="en-US" altLang="zh-CN" dirty="0"/>
          </a:p>
          <a:p>
            <a:pPr lvl="1"/>
            <a:r>
              <a:rPr lang="zh-CN" altLang="en-US" dirty="0"/>
              <a:t>准备阶段和结束阶段需要占用</a:t>
            </a:r>
            <a:r>
              <a:rPr lang="en-US" altLang="zh-CN" dirty="0"/>
              <a:t>CPU</a:t>
            </a:r>
            <a:endParaRPr lang="zh-CN" altLang="en-US" dirty="0"/>
          </a:p>
          <a:p>
            <a:pPr lvl="1"/>
            <a:r>
              <a:rPr lang="zh-CN" altLang="en-US" dirty="0"/>
              <a:t>传输阶段</a:t>
            </a:r>
            <a:r>
              <a:rPr lang="en-US" altLang="zh-CN" dirty="0"/>
              <a:t>DMAC</a:t>
            </a:r>
            <a:r>
              <a:rPr lang="zh-CN" altLang="en-US" dirty="0"/>
              <a:t>从</a:t>
            </a:r>
            <a:r>
              <a:rPr lang="en-US" altLang="zh-CN" dirty="0"/>
              <a:t>CPU</a:t>
            </a:r>
            <a:r>
              <a:rPr lang="zh-CN" altLang="en-US" dirty="0"/>
              <a:t>接管总线，直接在内存及外设之间进行，节约了中断开销</a:t>
            </a:r>
          </a:p>
          <a:p>
            <a:r>
              <a:rPr lang="zh-CN" altLang="en-US" dirty="0"/>
              <a:t>需要更多硬件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通道方式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>
            <a:normAutofit fontScale="92500"/>
          </a:bodyPr>
          <a:lstStyle/>
          <a:p>
            <a:r>
              <a:rPr lang="en-US" altLang="zh-CN" sz="2400" dirty="0"/>
              <a:t>DMA</a:t>
            </a:r>
            <a:r>
              <a:rPr lang="zh-CN" altLang="zh-CN" sz="2400" dirty="0"/>
              <a:t>方式的</a:t>
            </a:r>
            <a:r>
              <a:rPr lang="zh-CN" altLang="en-US" sz="2400" dirty="0"/>
              <a:t>进一步</a:t>
            </a:r>
            <a:r>
              <a:rPr lang="zh-CN" altLang="zh-CN" sz="2400" dirty="0"/>
              <a:t>发展，数据的传送方向、内存起始地址及传送的数据块长度等都由独立于</a:t>
            </a:r>
            <a:r>
              <a:rPr lang="en-US" altLang="zh-CN" sz="2400" dirty="0"/>
              <a:t>CPU</a:t>
            </a:r>
            <a:r>
              <a:rPr lang="zh-CN" altLang="zh-CN" sz="2400" dirty="0"/>
              <a:t>的通道来进行控制，可进一步减少</a:t>
            </a:r>
            <a:r>
              <a:rPr lang="en-US" altLang="zh-CN" sz="2400" dirty="0"/>
              <a:t>CPU</a:t>
            </a:r>
            <a:r>
              <a:rPr lang="zh-CN" altLang="zh-CN" sz="2400" dirty="0"/>
              <a:t>的干预。</a:t>
            </a:r>
            <a:endParaRPr lang="en-US" altLang="zh-CN" sz="2400" dirty="0"/>
          </a:p>
          <a:p>
            <a:pPr lvl="1"/>
            <a:r>
              <a:rPr lang="zh-CN" altLang="en-US" dirty="0"/>
              <a:t>通道是一个具有特殊功能的处理器</a:t>
            </a:r>
            <a:r>
              <a:rPr lang="en-US" altLang="zh-CN" dirty="0"/>
              <a:t>IOP</a:t>
            </a:r>
          </a:p>
          <a:p>
            <a:pPr lvl="1"/>
            <a:r>
              <a:rPr lang="zh-CN" altLang="en-US" dirty="0"/>
              <a:t>分担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en-US" altLang="zh-CN" dirty="0"/>
              <a:t>I/O </a:t>
            </a:r>
            <a:r>
              <a:rPr lang="zh-CN" altLang="en-US" dirty="0"/>
              <a:t>处理的功能</a:t>
            </a:r>
          </a:p>
          <a:p>
            <a:pPr lvl="1"/>
            <a:r>
              <a:rPr lang="zh-CN" altLang="en-US" dirty="0"/>
              <a:t>可实现外设的统一管理和</a:t>
            </a:r>
            <a:r>
              <a:rPr lang="en-US" altLang="zh-CN" dirty="0"/>
              <a:t>DMA</a:t>
            </a:r>
            <a:r>
              <a:rPr lang="zh-CN" altLang="en-US" dirty="0"/>
              <a:t>操作</a:t>
            </a:r>
          </a:p>
          <a:p>
            <a:pPr lvl="1"/>
            <a:r>
              <a:rPr lang="zh-CN" altLang="en-US" dirty="0"/>
              <a:t>大大提高</a:t>
            </a:r>
            <a:r>
              <a:rPr lang="en-US" altLang="zh-CN" dirty="0"/>
              <a:t>CPU</a:t>
            </a:r>
            <a:r>
              <a:rPr lang="zh-CN" altLang="en-US" dirty="0"/>
              <a:t>效率，更多的硬件</a:t>
            </a:r>
            <a:endParaRPr lang="en-US" altLang="zh-CN" dirty="0"/>
          </a:p>
          <a:p>
            <a:r>
              <a:rPr lang="zh-CN" altLang="zh-CN" sz="2400" dirty="0"/>
              <a:t>通道执行通道程序来完成</a:t>
            </a:r>
            <a:r>
              <a:rPr lang="en-US" altLang="zh-CN" sz="2400" dirty="0"/>
              <a:t>CPU</a:t>
            </a:r>
            <a:r>
              <a:rPr lang="zh-CN" altLang="en-US" sz="2400" dirty="0"/>
              <a:t>指定</a:t>
            </a:r>
            <a:r>
              <a:rPr lang="zh-CN" altLang="zh-CN" sz="2400" dirty="0"/>
              <a:t>的</a:t>
            </a:r>
            <a:r>
              <a:rPr lang="en-US" altLang="zh-CN" sz="2400" dirty="0"/>
              <a:t>I/O</a:t>
            </a:r>
            <a:r>
              <a:rPr lang="zh-CN" altLang="zh-CN" sz="2400" dirty="0"/>
              <a:t>任务，通道程序是由一系列通道指令组成的。</a:t>
            </a:r>
            <a:endParaRPr lang="en-US" altLang="zh-CN" sz="2400" dirty="0"/>
          </a:p>
          <a:p>
            <a:r>
              <a:rPr lang="zh-CN" altLang="zh-CN" sz="2400" dirty="0"/>
              <a:t>当通道执行完通道程序后，就发出中断请求表示</a:t>
            </a:r>
            <a:r>
              <a:rPr lang="en-US" altLang="zh-CN" sz="2400" dirty="0"/>
              <a:t>I/O</a:t>
            </a:r>
            <a:r>
              <a:rPr lang="zh-CN" altLang="zh-CN" sz="2400" dirty="0"/>
              <a:t>结束，</a:t>
            </a:r>
            <a:r>
              <a:rPr lang="en-US" altLang="zh-CN" sz="2400" dirty="0"/>
              <a:t>CPU</a:t>
            </a:r>
            <a:r>
              <a:rPr lang="zh-CN" altLang="zh-CN" sz="2400" dirty="0"/>
              <a:t>响应中断请求，执行相应的中断处理程序实现与通道之间的数据传输。</a:t>
            </a:r>
            <a:endParaRPr lang="zh-CN" altLang="en-US" sz="28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数据传输控制方式</a:t>
            </a:r>
          </a:p>
        </p:txBody>
      </p:sp>
      <p:sp>
        <p:nvSpPr>
          <p:cNvPr id="38916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程序查询方式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程序中断方式</a:t>
            </a:r>
          </a:p>
          <a:p>
            <a:r>
              <a:rPr lang="zh-CN" altLang="en-US" dirty="0"/>
              <a:t>直接内存访问方式</a:t>
            </a:r>
          </a:p>
          <a:p>
            <a:r>
              <a:rPr lang="zh-CN" altLang="en-US" dirty="0"/>
              <a:t>通道方式</a:t>
            </a:r>
          </a:p>
          <a:p>
            <a:r>
              <a:rPr lang="zh-CN" altLang="en-US" dirty="0"/>
              <a:t>外围处理机方式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方正楷体_GB2312" panose="02000000000000000000" charset="-122"/>
                <a:ea typeface="方正楷体_GB2312" panose="02000000000000000000" charset="-122"/>
                <a:sym typeface="方正楷体_GB2312" panose="02000000000000000000" charset="-122"/>
              </a:rPr>
              <a:t>九、输入输出系统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7907131" y="3988128"/>
            <a:ext cx="3257550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程序中断方式</a:t>
            </a:r>
          </a:p>
        </p:txBody>
      </p:sp>
      <p:sp>
        <p:nvSpPr>
          <p:cNvPr id="3994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中断基本概念</a:t>
            </a:r>
          </a:p>
          <a:p>
            <a:pPr eaLnBrk="1" hangingPunct="1"/>
            <a:r>
              <a:rPr lang="zh-CN" altLang="en-US" b="1" dirty="0"/>
              <a:t>程序中断基本接口</a:t>
            </a:r>
          </a:p>
          <a:p>
            <a:pPr eaLnBrk="1" hangingPunct="1"/>
            <a:r>
              <a:rPr lang="zh-CN" altLang="en-US" b="1" dirty="0"/>
              <a:t>中断仲裁方式</a:t>
            </a:r>
          </a:p>
          <a:p>
            <a:pPr eaLnBrk="1" hangingPunct="1"/>
            <a:r>
              <a:rPr lang="zh-CN" altLang="en-US" b="1" dirty="0"/>
              <a:t>中断控制器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暂时中止现行程序的执行，转去执行为某个</a:t>
            </a:r>
            <a:r>
              <a:rPr lang="zh-CN" altLang="en-US" b="1" dirty="0"/>
              <a:t>随机事件</a:t>
            </a:r>
            <a:r>
              <a:rPr lang="zh-CN" altLang="en-US" dirty="0"/>
              <a:t>服务的中断处理子程序，处理完后自动恢复原程序的执行</a:t>
            </a:r>
          </a:p>
          <a:p>
            <a:r>
              <a:rPr lang="zh-CN" altLang="en-US" dirty="0"/>
              <a:t>实现主机和外设准备阶段的并行工作</a:t>
            </a:r>
          </a:p>
          <a:p>
            <a:pPr lvl="1"/>
            <a:r>
              <a:rPr lang="zh-CN" altLang="en-US" dirty="0"/>
              <a:t>避免重复查询外设状态、提升工作效率</a:t>
            </a:r>
          </a:p>
          <a:p>
            <a:endParaRPr lang="zh-CN" altLang="en-US" dirty="0"/>
          </a:p>
        </p:txBody>
      </p:sp>
      <p:sp>
        <p:nvSpPr>
          <p:cNvPr id="4" name="直线 4"/>
          <p:cNvSpPr>
            <a:spLocks noChangeShapeType="1"/>
          </p:cNvSpPr>
          <p:nvPr/>
        </p:nvSpPr>
        <p:spPr bwMode="auto">
          <a:xfrm>
            <a:off x="3556040" y="4652852"/>
            <a:ext cx="10715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直线 5"/>
          <p:cNvSpPr>
            <a:spLocks noChangeShapeType="1"/>
          </p:cNvSpPr>
          <p:nvPr/>
        </p:nvSpPr>
        <p:spPr bwMode="auto">
          <a:xfrm>
            <a:off x="4627602" y="4652852"/>
            <a:ext cx="7938" cy="1023938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直线 6"/>
          <p:cNvSpPr>
            <a:spLocks noChangeShapeType="1"/>
          </p:cNvSpPr>
          <p:nvPr/>
        </p:nvSpPr>
        <p:spPr bwMode="auto">
          <a:xfrm flipV="1">
            <a:off x="4635541" y="5676790"/>
            <a:ext cx="1584325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直线 7"/>
          <p:cNvSpPr>
            <a:spLocks noChangeShapeType="1"/>
          </p:cNvSpPr>
          <p:nvPr/>
        </p:nvSpPr>
        <p:spPr bwMode="auto">
          <a:xfrm flipV="1">
            <a:off x="6229432" y="4686191"/>
            <a:ext cx="0" cy="1008062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直线 8"/>
          <p:cNvSpPr>
            <a:spLocks noChangeShapeType="1"/>
          </p:cNvSpPr>
          <p:nvPr/>
        </p:nvSpPr>
        <p:spPr bwMode="auto">
          <a:xfrm flipV="1">
            <a:off x="4635541" y="4645233"/>
            <a:ext cx="1722437" cy="15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直线 9"/>
          <p:cNvSpPr>
            <a:spLocks noChangeShapeType="1"/>
          </p:cNvSpPr>
          <p:nvPr/>
        </p:nvSpPr>
        <p:spPr bwMode="auto">
          <a:xfrm>
            <a:off x="6507202" y="4668729"/>
            <a:ext cx="0" cy="1001712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直线 10"/>
          <p:cNvSpPr>
            <a:spLocks noChangeShapeType="1"/>
          </p:cNvSpPr>
          <p:nvPr/>
        </p:nvSpPr>
        <p:spPr bwMode="auto">
          <a:xfrm>
            <a:off x="6515140" y="5670440"/>
            <a:ext cx="1071562" cy="0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直线 11"/>
          <p:cNvSpPr>
            <a:spLocks noChangeShapeType="1"/>
          </p:cNvSpPr>
          <p:nvPr/>
        </p:nvSpPr>
        <p:spPr bwMode="auto">
          <a:xfrm flipV="1">
            <a:off x="7586703" y="4668728"/>
            <a:ext cx="0" cy="1001712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直线 12"/>
          <p:cNvSpPr>
            <a:spLocks noChangeShapeType="1"/>
          </p:cNvSpPr>
          <p:nvPr/>
        </p:nvSpPr>
        <p:spPr bwMode="auto">
          <a:xfrm>
            <a:off x="7604165" y="4652852"/>
            <a:ext cx="15668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矩形 13"/>
          <p:cNvSpPr>
            <a:spLocks noChangeArrowheads="1"/>
          </p:cNvSpPr>
          <p:nvPr/>
        </p:nvSpPr>
        <p:spPr bwMode="auto">
          <a:xfrm>
            <a:off x="3445490" y="4244767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程序</a:t>
            </a:r>
          </a:p>
        </p:txBody>
      </p:sp>
      <p:sp>
        <p:nvSpPr>
          <p:cNvPr id="14" name="矩形 14"/>
          <p:cNvSpPr>
            <a:spLocks noChangeArrowheads="1"/>
          </p:cNvSpPr>
          <p:nvPr/>
        </p:nvSpPr>
        <p:spPr bwMode="auto">
          <a:xfrm>
            <a:off x="3414752" y="4797315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  <a:latin typeface="+mn-ea"/>
              </a:rPr>
              <a:t>启动设备</a:t>
            </a:r>
          </a:p>
        </p:txBody>
      </p:sp>
      <p:sp>
        <p:nvSpPr>
          <p:cNvPr id="15" name="直线 15"/>
          <p:cNvSpPr>
            <a:spLocks noChangeShapeType="1"/>
          </p:cNvSpPr>
          <p:nvPr/>
        </p:nvSpPr>
        <p:spPr bwMode="auto">
          <a:xfrm>
            <a:off x="4627602" y="4260740"/>
            <a:ext cx="0" cy="392112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6" name="矩形 16"/>
          <p:cNvSpPr>
            <a:spLocks noChangeArrowheads="1"/>
          </p:cNvSpPr>
          <p:nvPr/>
        </p:nvSpPr>
        <p:spPr bwMode="auto">
          <a:xfrm>
            <a:off x="5853152" y="3855928"/>
            <a:ext cx="155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3333CC"/>
                </a:solidFill>
                <a:latin typeface="+mn-ea"/>
              </a:rPr>
              <a:t>设备请求中断</a:t>
            </a:r>
          </a:p>
        </p:txBody>
      </p:sp>
      <p:sp>
        <p:nvSpPr>
          <p:cNvPr id="17" name="直线 17"/>
          <p:cNvSpPr>
            <a:spLocks noChangeShapeType="1"/>
          </p:cNvSpPr>
          <p:nvPr/>
        </p:nvSpPr>
        <p:spPr bwMode="auto">
          <a:xfrm>
            <a:off x="6389727" y="4260740"/>
            <a:ext cx="0" cy="392112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矩形 18"/>
          <p:cNvSpPr>
            <a:spLocks noChangeArrowheads="1"/>
          </p:cNvSpPr>
          <p:nvPr/>
        </p:nvSpPr>
        <p:spPr bwMode="auto">
          <a:xfrm>
            <a:off x="4856202" y="5710128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669900"/>
                </a:solidFill>
                <a:latin typeface="+mn-ea"/>
              </a:rPr>
              <a:t>设备准备</a:t>
            </a:r>
          </a:p>
        </p:txBody>
      </p:sp>
      <p:sp>
        <p:nvSpPr>
          <p:cNvPr id="19" name="矩形 19"/>
          <p:cNvSpPr>
            <a:spLocks noChangeArrowheads="1"/>
          </p:cNvSpPr>
          <p:nvPr/>
        </p:nvSpPr>
        <p:spPr bwMode="auto">
          <a:xfrm>
            <a:off x="6526252" y="5694253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3333CC"/>
                </a:solidFill>
                <a:latin typeface="+mn-ea"/>
              </a:rPr>
              <a:t>中断服务</a:t>
            </a:r>
          </a:p>
        </p:txBody>
      </p:sp>
      <p:sp>
        <p:nvSpPr>
          <p:cNvPr id="21" name="矩形 13"/>
          <p:cNvSpPr>
            <a:spLocks noChangeArrowheads="1"/>
          </p:cNvSpPr>
          <p:nvPr/>
        </p:nvSpPr>
        <p:spPr bwMode="auto">
          <a:xfrm>
            <a:off x="5367299" y="4244767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n-ea"/>
              </a:rPr>
              <a:t>主程序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4195409" y="2348564"/>
            <a:ext cx="7458245" cy="3566672"/>
          </a:xfrm>
          <a:prstGeom prst="roundRect">
            <a:avLst>
              <a:gd name="adj" fmla="val 348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198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中断的分类与作用</a:t>
            </a:r>
            <a:endParaRPr lang="en-US" altLang="zh-CN" dirty="0"/>
          </a:p>
        </p:txBody>
      </p:sp>
      <p:sp>
        <p:nvSpPr>
          <p:cNvPr id="41988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中断技术赋于计算机应变能力，将有序的运行和无序的事件统一起来，大大增强了系统的处理能力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主机外设并行工作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程序调试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故障处理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实时处理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人机交互</a:t>
            </a:r>
          </a:p>
        </p:txBody>
      </p:sp>
      <p:sp>
        <p:nvSpPr>
          <p:cNvPr id="4" name="自选图形 6"/>
          <p:cNvSpPr>
            <a:spLocks noChangeAspect="1" noChangeArrowheads="1" noTextEdit="1"/>
          </p:cNvSpPr>
          <p:nvPr/>
        </p:nvSpPr>
        <p:spPr bwMode="auto">
          <a:xfrm>
            <a:off x="4295309" y="2737839"/>
            <a:ext cx="6018212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5" name="矩形 8"/>
          <p:cNvSpPr>
            <a:spLocks noChangeArrowheads="1"/>
          </p:cNvSpPr>
          <p:nvPr/>
        </p:nvSpPr>
        <p:spPr bwMode="auto">
          <a:xfrm>
            <a:off x="4293080" y="2799751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4214802" y="3906240"/>
            <a:ext cx="7397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4405995" y="3949101"/>
            <a:ext cx="512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中断</a:t>
            </a:r>
          </a:p>
        </p:txBody>
      </p:sp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4970943" y="3837976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9" name="任意多边形 12"/>
          <p:cNvSpPr/>
          <p:nvPr/>
        </p:nvSpPr>
        <p:spPr bwMode="auto">
          <a:xfrm>
            <a:off x="5130790" y="3333152"/>
            <a:ext cx="206375" cy="1673225"/>
          </a:xfrm>
          <a:custGeom>
            <a:avLst/>
            <a:gdLst>
              <a:gd name="T0" fmla="*/ 2147483647 w 130"/>
              <a:gd name="T1" fmla="*/ 0 h 1054"/>
              <a:gd name="T2" fmla="*/ 2147483647 w 130"/>
              <a:gd name="T3" fmla="*/ 2147483647 h 1054"/>
              <a:gd name="T4" fmla="*/ 2147483647 w 130"/>
              <a:gd name="T5" fmla="*/ 2147483647 h 1054"/>
              <a:gd name="T6" fmla="*/ 2147483647 w 130"/>
              <a:gd name="T7" fmla="*/ 2147483647 h 1054"/>
              <a:gd name="T8" fmla="*/ 2147483647 w 130"/>
              <a:gd name="T9" fmla="*/ 2147483647 h 1054"/>
              <a:gd name="T10" fmla="*/ 2147483647 w 130"/>
              <a:gd name="T11" fmla="*/ 2147483647 h 1054"/>
              <a:gd name="T12" fmla="*/ 2147483647 w 130"/>
              <a:gd name="T13" fmla="*/ 2147483647 h 1054"/>
              <a:gd name="T14" fmla="*/ 2147483647 w 130"/>
              <a:gd name="T15" fmla="*/ 2147483647 h 1054"/>
              <a:gd name="T16" fmla="*/ 2147483647 w 130"/>
              <a:gd name="T17" fmla="*/ 2147483647 h 1054"/>
              <a:gd name="T18" fmla="*/ 2147483647 w 130"/>
              <a:gd name="T19" fmla="*/ 2147483647 h 1054"/>
              <a:gd name="T20" fmla="*/ 2147483647 w 130"/>
              <a:gd name="T21" fmla="*/ 2147483647 h 1054"/>
              <a:gd name="T22" fmla="*/ 2147483647 w 130"/>
              <a:gd name="T23" fmla="*/ 2147483647 h 1054"/>
              <a:gd name="T24" fmla="*/ 2147483647 w 130"/>
              <a:gd name="T25" fmla="*/ 2147483647 h 1054"/>
              <a:gd name="T26" fmla="*/ 2147483647 w 130"/>
              <a:gd name="T27" fmla="*/ 2147483647 h 1054"/>
              <a:gd name="T28" fmla="*/ 2147483647 w 130"/>
              <a:gd name="T29" fmla="*/ 2147483647 h 1054"/>
              <a:gd name="T30" fmla="*/ 0 w 130"/>
              <a:gd name="T31" fmla="*/ 2147483647 h 1054"/>
              <a:gd name="T32" fmla="*/ 2147483647 w 130"/>
              <a:gd name="T33" fmla="*/ 2147483647 h 1054"/>
              <a:gd name="T34" fmla="*/ 2147483647 w 130"/>
              <a:gd name="T35" fmla="*/ 2147483647 h 1054"/>
              <a:gd name="T36" fmla="*/ 2147483647 w 130"/>
              <a:gd name="T37" fmla="*/ 2147483647 h 1054"/>
              <a:gd name="T38" fmla="*/ 2147483647 w 130"/>
              <a:gd name="T39" fmla="*/ 2147483647 h 1054"/>
              <a:gd name="T40" fmla="*/ 2147483647 w 130"/>
              <a:gd name="T41" fmla="*/ 2147483647 h 1054"/>
              <a:gd name="T42" fmla="*/ 2147483647 w 130"/>
              <a:gd name="T43" fmla="*/ 2147483647 h 1054"/>
              <a:gd name="T44" fmla="*/ 2147483647 w 130"/>
              <a:gd name="T45" fmla="*/ 2147483647 h 1054"/>
              <a:gd name="T46" fmla="*/ 2147483647 w 130"/>
              <a:gd name="T47" fmla="*/ 2147483647 h 1054"/>
              <a:gd name="T48" fmla="*/ 2147483647 w 130"/>
              <a:gd name="T49" fmla="*/ 2147483647 h 1054"/>
              <a:gd name="T50" fmla="*/ 2147483647 w 130"/>
              <a:gd name="T51" fmla="*/ 2147483647 h 1054"/>
              <a:gd name="T52" fmla="*/ 2147483647 w 130"/>
              <a:gd name="T53" fmla="*/ 2147483647 h 1054"/>
              <a:gd name="T54" fmla="*/ 2147483647 w 130"/>
              <a:gd name="T55" fmla="*/ 2147483647 h 1054"/>
              <a:gd name="T56" fmla="*/ 2147483647 w 130"/>
              <a:gd name="T57" fmla="*/ 2147483647 h 1054"/>
              <a:gd name="T58" fmla="*/ 2147483647 w 130"/>
              <a:gd name="T59" fmla="*/ 2147483647 h 1054"/>
              <a:gd name="T60" fmla="*/ 2147483647 w 130"/>
              <a:gd name="T61" fmla="*/ 2147483647 h 105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30" h="1054">
                <a:moveTo>
                  <a:pt x="130" y="0"/>
                </a:moveTo>
                <a:lnTo>
                  <a:pt x="116" y="2"/>
                </a:lnTo>
                <a:lnTo>
                  <a:pt x="105" y="7"/>
                </a:lnTo>
                <a:lnTo>
                  <a:pt x="93" y="16"/>
                </a:lnTo>
                <a:lnTo>
                  <a:pt x="84" y="27"/>
                </a:lnTo>
                <a:lnTo>
                  <a:pt x="71" y="55"/>
                </a:lnTo>
                <a:lnTo>
                  <a:pt x="68" y="71"/>
                </a:lnTo>
                <a:lnTo>
                  <a:pt x="66" y="89"/>
                </a:lnTo>
                <a:lnTo>
                  <a:pt x="66" y="441"/>
                </a:lnTo>
                <a:lnTo>
                  <a:pt x="64" y="459"/>
                </a:lnTo>
                <a:lnTo>
                  <a:pt x="61" y="475"/>
                </a:lnTo>
                <a:lnTo>
                  <a:pt x="48" y="502"/>
                </a:lnTo>
                <a:lnTo>
                  <a:pt x="36" y="513"/>
                </a:lnTo>
                <a:lnTo>
                  <a:pt x="25" y="520"/>
                </a:lnTo>
                <a:lnTo>
                  <a:pt x="14" y="525"/>
                </a:lnTo>
                <a:lnTo>
                  <a:pt x="0" y="527"/>
                </a:lnTo>
                <a:lnTo>
                  <a:pt x="14" y="529"/>
                </a:lnTo>
                <a:lnTo>
                  <a:pt x="25" y="534"/>
                </a:lnTo>
                <a:lnTo>
                  <a:pt x="36" y="543"/>
                </a:lnTo>
                <a:lnTo>
                  <a:pt x="48" y="554"/>
                </a:lnTo>
                <a:lnTo>
                  <a:pt x="61" y="582"/>
                </a:lnTo>
                <a:lnTo>
                  <a:pt x="64" y="597"/>
                </a:lnTo>
                <a:lnTo>
                  <a:pt x="66" y="616"/>
                </a:lnTo>
                <a:lnTo>
                  <a:pt x="66" y="968"/>
                </a:lnTo>
                <a:lnTo>
                  <a:pt x="68" y="986"/>
                </a:lnTo>
                <a:lnTo>
                  <a:pt x="71" y="1002"/>
                </a:lnTo>
                <a:lnTo>
                  <a:pt x="84" y="1029"/>
                </a:lnTo>
                <a:lnTo>
                  <a:pt x="93" y="1040"/>
                </a:lnTo>
                <a:lnTo>
                  <a:pt x="105" y="1047"/>
                </a:lnTo>
                <a:lnTo>
                  <a:pt x="116" y="1052"/>
                </a:lnTo>
                <a:lnTo>
                  <a:pt x="130" y="1054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5336710" y="2975965"/>
            <a:ext cx="11080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11" name="矩形 14"/>
          <p:cNvSpPr>
            <a:spLocks noChangeArrowheads="1"/>
          </p:cNvSpPr>
          <p:nvPr/>
        </p:nvSpPr>
        <p:spPr bwMode="auto">
          <a:xfrm>
            <a:off x="5469607" y="3020414"/>
            <a:ext cx="20774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内部中断（异常）</a:t>
            </a:r>
          </a:p>
        </p:txBody>
      </p:sp>
      <p:sp>
        <p:nvSpPr>
          <p:cNvPr id="12" name="矩形 15"/>
          <p:cNvSpPr>
            <a:spLocks noChangeArrowheads="1"/>
          </p:cNvSpPr>
          <p:nvPr/>
        </p:nvSpPr>
        <p:spPr bwMode="auto">
          <a:xfrm>
            <a:off x="7649337" y="3047801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5336709" y="4766664"/>
            <a:ext cx="255746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5333210" y="4955576"/>
            <a:ext cx="10515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外部中断</a:t>
            </a:r>
          </a:p>
        </p:txBody>
      </p: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6326875" y="4944464"/>
            <a:ext cx="2603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(</a:t>
            </a:r>
          </a:p>
        </p:txBody>
      </p:sp>
      <p:sp>
        <p:nvSpPr>
          <p:cNvPr id="16" name="矩形 19"/>
          <p:cNvSpPr>
            <a:spLocks noChangeArrowheads="1"/>
          </p:cNvSpPr>
          <p:nvPr/>
        </p:nvSpPr>
        <p:spPr bwMode="auto">
          <a:xfrm>
            <a:off x="6650242" y="4975173"/>
            <a:ext cx="512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硬件</a:t>
            </a:r>
          </a:p>
        </p:txBody>
      </p:sp>
      <p:sp>
        <p:nvSpPr>
          <p:cNvPr id="17" name="矩形 20"/>
          <p:cNvSpPr>
            <a:spLocks noChangeArrowheads="1"/>
          </p:cNvSpPr>
          <p:nvPr/>
        </p:nvSpPr>
        <p:spPr bwMode="auto">
          <a:xfrm>
            <a:off x="7226244" y="4961231"/>
            <a:ext cx="897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)</a:t>
            </a:r>
          </a:p>
        </p:txBody>
      </p:sp>
      <p:sp>
        <p:nvSpPr>
          <p:cNvPr id="18" name="矩形 21"/>
          <p:cNvSpPr>
            <a:spLocks noChangeArrowheads="1"/>
          </p:cNvSpPr>
          <p:nvPr/>
        </p:nvSpPr>
        <p:spPr bwMode="auto">
          <a:xfrm>
            <a:off x="7546266" y="4944464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19" name="任意多边形 22"/>
          <p:cNvSpPr/>
          <p:nvPr/>
        </p:nvSpPr>
        <p:spPr bwMode="auto">
          <a:xfrm>
            <a:off x="7720285" y="2831902"/>
            <a:ext cx="139544" cy="1074338"/>
          </a:xfrm>
          <a:custGeom>
            <a:avLst/>
            <a:gdLst>
              <a:gd name="T0" fmla="*/ 2147483647 w 127"/>
              <a:gd name="T1" fmla="*/ 0 h 442"/>
              <a:gd name="T2" fmla="*/ 2147483647 w 127"/>
              <a:gd name="T3" fmla="*/ 2147483647 h 442"/>
              <a:gd name="T4" fmla="*/ 2147483647 w 127"/>
              <a:gd name="T5" fmla="*/ 2147483647 h 442"/>
              <a:gd name="T6" fmla="*/ 2147483647 w 127"/>
              <a:gd name="T7" fmla="*/ 2147483647 h 442"/>
              <a:gd name="T8" fmla="*/ 2147483647 w 127"/>
              <a:gd name="T9" fmla="*/ 2147483647 h 442"/>
              <a:gd name="T10" fmla="*/ 2147483647 w 127"/>
              <a:gd name="T11" fmla="*/ 2147483647 h 442"/>
              <a:gd name="T12" fmla="*/ 2147483647 w 127"/>
              <a:gd name="T13" fmla="*/ 2147483647 h 442"/>
              <a:gd name="T14" fmla="*/ 2147483647 w 127"/>
              <a:gd name="T15" fmla="*/ 2147483647 h 442"/>
              <a:gd name="T16" fmla="*/ 2147483647 w 127"/>
              <a:gd name="T17" fmla="*/ 2147483647 h 442"/>
              <a:gd name="T18" fmla="*/ 2147483647 w 127"/>
              <a:gd name="T19" fmla="*/ 2147483647 h 442"/>
              <a:gd name="T20" fmla="*/ 2147483647 w 127"/>
              <a:gd name="T21" fmla="*/ 2147483647 h 442"/>
              <a:gd name="T22" fmla="*/ 0 w 127"/>
              <a:gd name="T23" fmla="*/ 2147483647 h 442"/>
              <a:gd name="T24" fmla="*/ 2147483647 w 127"/>
              <a:gd name="T25" fmla="*/ 2147483647 h 442"/>
              <a:gd name="T26" fmla="*/ 2147483647 w 127"/>
              <a:gd name="T27" fmla="*/ 2147483647 h 442"/>
              <a:gd name="T28" fmla="*/ 2147483647 w 127"/>
              <a:gd name="T29" fmla="*/ 2147483647 h 442"/>
              <a:gd name="T30" fmla="*/ 2147483647 w 127"/>
              <a:gd name="T31" fmla="*/ 2147483647 h 442"/>
              <a:gd name="T32" fmla="*/ 2147483647 w 127"/>
              <a:gd name="T33" fmla="*/ 2147483647 h 442"/>
              <a:gd name="T34" fmla="*/ 2147483647 w 127"/>
              <a:gd name="T35" fmla="*/ 2147483647 h 442"/>
              <a:gd name="T36" fmla="*/ 2147483647 w 127"/>
              <a:gd name="T37" fmla="*/ 2147483647 h 442"/>
              <a:gd name="T38" fmla="*/ 2147483647 w 127"/>
              <a:gd name="T39" fmla="*/ 2147483647 h 442"/>
              <a:gd name="T40" fmla="*/ 2147483647 w 127"/>
              <a:gd name="T41" fmla="*/ 2147483647 h 442"/>
              <a:gd name="T42" fmla="*/ 2147483647 w 127"/>
              <a:gd name="T43" fmla="*/ 2147483647 h 442"/>
              <a:gd name="T44" fmla="*/ 2147483647 w 127"/>
              <a:gd name="T45" fmla="*/ 2147483647 h 44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2">
                <a:moveTo>
                  <a:pt x="127" y="0"/>
                </a:moveTo>
                <a:lnTo>
                  <a:pt x="102" y="2"/>
                </a:lnTo>
                <a:lnTo>
                  <a:pt x="81" y="11"/>
                </a:lnTo>
                <a:lnTo>
                  <a:pt x="68" y="22"/>
                </a:lnTo>
                <a:lnTo>
                  <a:pt x="66" y="29"/>
                </a:lnTo>
                <a:lnTo>
                  <a:pt x="63" y="36"/>
                </a:lnTo>
                <a:lnTo>
                  <a:pt x="63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5"/>
                </a:lnTo>
                <a:lnTo>
                  <a:pt x="61" y="252"/>
                </a:lnTo>
                <a:lnTo>
                  <a:pt x="63" y="259"/>
                </a:lnTo>
                <a:lnTo>
                  <a:pt x="63" y="406"/>
                </a:lnTo>
                <a:lnTo>
                  <a:pt x="66" y="413"/>
                </a:lnTo>
                <a:lnTo>
                  <a:pt x="68" y="420"/>
                </a:lnTo>
                <a:lnTo>
                  <a:pt x="81" y="431"/>
                </a:lnTo>
                <a:lnTo>
                  <a:pt x="102" y="440"/>
                </a:lnTo>
                <a:lnTo>
                  <a:pt x="127" y="442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0" name="矩形 23"/>
          <p:cNvSpPr>
            <a:spLocks noChangeArrowheads="1"/>
          </p:cNvSpPr>
          <p:nvPr/>
        </p:nvSpPr>
        <p:spPr bwMode="auto">
          <a:xfrm>
            <a:off x="7933009" y="2606476"/>
            <a:ext cx="34210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1" name="矩形 24"/>
          <p:cNvSpPr>
            <a:spLocks noChangeArrowheads="1"/>
          </p:cNvSpPr>
          <p:nvPr/>
        </p:nvSpPr>
        <p:spPr bwMode="auto">
          <a:xfrm>
            <a:off x="8063185" y="2592386"/>
            <a:ext cx="512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故障</a:t>
            </a:r>
          </a:p>
        </p:txBody>
      </p:sp>
      <p:sp>
        <p:nvSpPr>
          <p:cNvPr id="24" name="矩形 27"/>
          <p:cNvSpPr>
            <a:spLocks noChangeArrowheads="1"/>
          </p:cNvSpPr>
          <p:nvPr/>
        </p:nvSpPr>
        <p:spPr bwMode="auto">
          <a:xfrm>
            <a:off x="11176762" y="2527101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25" name="矩形 28"/>
          <p:cNvSpPr>
            <a:spLocks noChangeArrowheads="1"/>
          </p:cNvSpPr>
          <p:nvPr/>
        </p:nvSpPr>
        <p:spPr bwMode="auto">
          <a:xfrm>
            <a:off x="7933008" y="3433565"/>
            <a:ext cx="14605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6" name="矩形 29"/>
          <p:cNvSpPr>
            <a:spLocks noChangeArrowheads="1"/>
          </p:cNvSpPr>
          <p:nvPr/>
        </p:nvSpPr>
        <p:spPr bwMode="auto">
          <a:xfrm>
            <a:off x="8078673" y="3148696"/>
            <a:ext cx="512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自陷</a:t>
            </a:r>
          </a:p>
        </p:txBody>
      </p:sp>
      <p:sp>
        <p:nvSpPr>
          <p:cNvPr id="27" name="矩形 30"/>
          <p:cNvSpPr>
            <a:spLocks noChangeArrowheads="1"/>
          </p:cNvSpPr>
          <p:nvPr/>
        </p:nvSpPr>
        <p:spPr bwMode="auto">
          <a:xfrm>
            <a:off x="9271762" y="3465314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28" name="任意多边形 31"/>
          <p:cNvSpPr/>
          <p:nvPr/>
        </p:nvSpPr>
        <p:spPr bwMode="auto">
          <a:xfrm flipH="1">
            <a:off x="8910297" y="2660450"/>
            <a:ext cx="201612" cy="703263"/>
          </a:xfrm>
          <a:custGeom>
            <a:avLst/>
            <a:gdLst>
              <a:gd name="T0" fmla="*/ 2147483647 w 127"/>
              <a:gd name="T1" fmla="*/ 0 h 443"/>
              <a:gd name="T2" fmla="*/ 2147483647 w 127"/>
              <a:gd name="T3" fmla="*/ 2147483647 h 443"/>
              <a:gd name="T4" fmla="*/ 2147483647 w 127"/>
              <a:gd name="T5" fmla="*/ 2147483647 h 443"/>
              <a:gd name="T6" fmla="*/ 2147483647 w 127"/>
              <a:gd name="T7" fmla="*/ 2147483647 h 443"/>
              <a:gd name="T8" fmla="*/ 2147483647 w 127"/>
              <a:gd name="T9" fmla="*/ 2147483647 h 443"/>
              <a:gd name="T10" fmla="*/ 2147483647 w 127"/>
              <a:gd name="T11" fmla="*/ 2147483647 h 443"/>
              <a:gd name="T12" fmla="*/ 2147483647 w 127"/>
              <a:gd name="T13" fmla="*/ 2147483647 h 443"/>
              <a:gd name="T14" fmla="*/ 2147483647 w 127"/>
              <a:gd name="T15" fmla="*/ 2147483647 h 443"/>
              <a:gd name="T16" fmla="*/ 2147483647 w 127"/>
              <a:gd name="T17" fmla="*/ 2147483647 h 443"/>
              <a:gd name="T18" fmla="*/ 2147483647 w 127"/>
              <a:gd name="T19" fmla="*/ 2147483647 h 443"/>
              <a:gd name="T20" fmla="*/ 2147483647 w 127"/>
              <a:gd name="T21" fmla="*/ 2147483647 h 443"/>
              <a:gd name="T22" fmla="*/ 0 w 127"/>
              <a:gd name="T23" fmla="*/ 2147483647 h 443"/>
              <a:gd name="T24" fmla="*/ 2147483647 w 127"/>
              <a:gd name="T25" fmla="*/ 2147483647 h 443"/>
              <a:gd name="T26" fmla="*/ 2147483647 w 127"/>
              <a:gd name="T27" fmla="*/ 2147483647 h 443"/>
              <a:gd name="T28" fmla="*/ 2147483647 w 127"/>
              <a:gd name="T29" fmla="*/ 2147483647 h 443"/>
              <a:gd name="T30" fmla="*/ 2147483647 w 127"/>
              <a:gd name="T31" fmla="*/ 2147483647 h 443"/>
              <a:gd name="T32" fmla="*/ 2147483647 w 127"/>
              <a:gd name="T33" fmla="*/ 2147483647 h 443"/>
              <a:gd name="T34" fmla="*/ 2147483647 w 127"/>
              <a:gd name="T35" fmla="*/ 2147483647 h 443"/>
              <a:gd name="T36" fmla="*/ 2147483647 w 127"/>
              <a:gd name="T37" fmla="*/ 2147483647 h 443"/>
              <a:gd name="T38" fmla="*/ 2147483647 w 127"/>
              <a:gd name="T39" fmla="*/ 2147483647 h 443"/>
              <a:gd name="T40" fmla="*/ 2147483647 w 127"/>
              <a:gd name="T41" fmla="*/ 2147483647 h 443"/>
              <a:gd name="T42" fmla="*/ 2147483647 w 127"/>
              <a:gd name="T43" fmla="*/ 2147483647 h 443"/>
              <a:gd name="T44" fmla="*/ 2147483647 w 127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3">
                <a:moveTo>
                  <a:pt x="127" y="0"/>
                </a:moveTo>
                <a:lnTo>
                  <a:pt x="102" y="2"/>
                </a:lnTo>
                <a:lnTo>
                  <a:pt x="82" y="11"/>
                </a:lnTo>
                <a:lnTo>
                  <a:pt x="68" y="22"/>
                </a:lnTo>
                <a:lnTo>
                  <a:pt x="66" y="29"/>
                </a:lnTo>
                <a:lnTo>
                  <a:pt x="64" y="36"/>
                </a:lnTo>
                <a:lnTo>
                  <a:pt x="64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3"/>
                </a:lnTo>
                <a:lnTo>
                  <a:pt x="61" y="249"/>
                </a:lnTo>
                <a:lnTo>
                  <a:pt x="64" y="256"/>
                </a:lnTo>
                <a:lnTo>
                  <a:pt x="64" y="404"/>
                </a:lnTo>
                <a:lnTo>
                  <a:pt x="66" y="411"/>
                </a:lnTo>
                <a:lnTo>
                  <a:pt x="68" y="418"/>
                </a:lnTo>
                <a:lnTo>
                  <a:pt x="82" y="431"/>
                </a:lnTo>
                <a:lnTo>
                  <a:pt x="102" y="440"/>
                </a:lnTo>
                <a:lnTo>
                  <a:pt x="127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9" name="矩形 32"/>
          <p:cNvSpPr>
            <a:spLocks noChangeArrowheads="1"/>
          </p:cNvSpPr>
          <p:nvPr/>
        </p:nvSpPr>
        <p:spPr bwMode="auto">
          <a:xfrm>
            <a:off x="9496696" y="3133526"/>
            <a:ext cx="143986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0" name="矩形 33"/>
          <p:cNvSpPr>
            <a:spLocks noChangeArrowheads="1"/>
          </p:cNvSpPr>
          <p:nvPr/>
        </p:nvSpPr>
        <p:spPr bwMode="auto">
          <a:xfrm>
            <a:off x="8891102" y="379521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硬件中断</a:t>
            </a:r>
          </a:p>
        </p:txBody>
      </p:sp>
      <p:sp>
        <p:nvSpPr>
          <p:cNvPr id="31" name="矩形 34"/>
          <p:cNvSpPr>
            <a:spLocks noChangeArrowheads="1"/>
          </p:cNvSpPr>
          <p:nvPr/>
        </p:nvSpPr>
        <p:spPr bwMode="auto">
          <a:xfrm>
            <a:off x="10837037" y="3166864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32" name="矩形 35"/>
          <p:cNvSpPr>
            <a:spLocks noChangeArrowheads="1"/>
          </p:cNvSpPr>
          <p:nvPr/>
        </p:nvSpPr>
        <p:spPr bwMode="auto">
          <a:xfrm>
            <a:off x="9496696" y="3819327"/>
            <a:ext cx="138906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3" name="矩形 36"/>
          <p:cNvSpPr>
            <a:spLocks noChangeArrowheads="1"/>
          </p:cNvSpPr>
          <p:nvPr/>
        </p:nvSpPr>
        <p:spPr bwMode="auto">
          <a:xfrm>
            <a:off x="9279863" y="2877740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软件中断</a:t>
            </a:r>
          </a:p>
        </p:txBody>
      </p:sp>
      <p:sp>
        <p:nvSpPr>
          <p:cNvPr id="34" name="矩形 37"/>
          <p:cNvSpPr>
            <a:spLocks noChangeArrowheads="1"/>
          </p:cNvSpPr>
          <p:nvPr/>
        </p:nvSpPr>
        <p:spPr bwMode="auto">
          <a:xfrm>
            <a:off x="10837037" y="3851076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35" name="任意多边形 38"/>
          <p:cNvSpPr/>
          <p:nvPr/>
        </p:nvSpPr>
        <p:spPr bwMode="auto">
          <a:xfrm>
            <a:off x="7648962" y="4763489"/>
            <a:ext cx="204788" cy="703262"/>
          </a:xfrm>
          <a:custGeom>
            <a:avLst/>
            <a:gdLst>
              <a:gd name="T0" fmla="*/ 2147483647 w 129"/>
              <a:gd name="T1" fmla="*/ 0 h 443"/>
              <a:gd name="T2" fmla="*/ 2147483647 w 129"/>
              <a:gd name="T3" fmla="*/ 2147483647 h 443"/>
              <a:gd name="T4" fmla="*/ 2147483647 w 129"/>
              <a:gd name="T5" fmla="*/ 2147483647 h 443"/>
              <a:gd name="T6" fmla="*/ 2147483647 w 129"/>
              <a:gd name="T7" fmla="*/ 2147483647 h 443"/>
              <a:gd name="T8" fmla="*/ 2147483647 w 129"/>
              <a:gd name="T9" fmla="*/ 2147483647 h 443"/>
              <a:gd name="T10" fmla="*/ 2147483647 w 129"/>
              <a:gd name="T11" fmla="*/ 2147483647 h 443"/>
              <a:gd name="T12" fmla="*/ 2147483647 w 129"/>
              <a:gd name="T13" fmla="*/ 2147483647 h 443"/>
              <a:gd name="T14" fmla="*/ 2147483647 w 129"/>
              <a:gd name="T15" fmla="*/ 2147483647 h 443"/>
              <a:gd name="T16" fmla="*/ 2147483647 w 129"/>
              <a:gd name="T17" fmla="*/ 2147483647 h 443"/>
              <a:gd name="T18" fmla="*/ 2147483647 w 129"/>
              <a:gd name="T19" fmla="*/ 2147483647 h 443"/>
              <a:gd name="T20" fmla="*/ 2147483647 w 129"/>
              <a:gd name="T21" fmla="*/ 2147483647 h 443"/>
              <a:gd name="T22" fmla="*/ 0 w 129"/>
              <a:gd name="T23" fmla="*/ 2147483647 h 443"/>
              <a:gd name="T24" fmla="*/ 2147483647 w 129"/>
              <a:gd name="T25" fmla="*/ 2147483647 h 443"/>
              <a:gd name="T26" fmla="*/ 2147483647 w 129"/>
              <a:gd name="T27" fmla="*/ 2147483647 h 443"/>
              <a:gd name="T28" fmla="*/ 2147483647 w 129"/>
              <a:gd name="T29" fmla="*/ 2147483647 h 443"/>
              <a:gd name="T30" fmla="*/ 2147483647 w 129"/>
              <a:gd name="T31" fmla="*/ 2147483647 h 443"/>
              <a:gd name="T32" fmla="*/ 2147483647 w 129"/>
              <a:gd name="T33" fmla="*/ 2147483647 h 443"/>
              <a:gd name="T34" fmla="*/ 2147483647 w 129"/>
              <a:gd name="T35" fmla="*/ 2147483647 h 443"/>
              <a:gd name="T36" fmla="*/ 2147483647 w 129"/>
              <a:gd name="T37" fmla="*/ 2147483647 h 443"/>
              <a:gd name="T38" fmla="*/ 2147483647 w 129"/>
              <a:gd name="T39" fmla="*/ 2147483647 h 443"/>
              <a:gd name="T40" fmla="*/ 2147483647 w 129"/>
              <a:gd name="T41" fmla="*/ 2147483647 h 443"/>
              <a:gd name="T42" fmla="*/ 2147483647 w 129"/>
              <a:gd name="T43" fmla="*/ 2147483647 h 443"/>
              <a:gd name="T44" fmla="*/ 2147483647 w 129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9" h="443">
                <a:moveTo>
                  <a:pt x="129" y="0"/>
                </a:moveTo>
                <a:lnTo>
                  <a:pt x="104" y="3"/>
                </a:lnTo>
                <a:lnTo>
                  <a:pt x="84" y="12"/>
                </a:lnTo>
                <a:lnTo>
                  <a:pt x="68" y="25"/>
                </a:lnTo>
                <a:lnTo>
                  <a:pt x="66" y="32"/>
                </a:lnTo>
                <a:lnTo>
                  <a:pt x="64" y="39"/>
                </a:lnTo>
                <a:lnTo>
                  <a:pt x="64" y="187"/>
                </a:lnTo>
                <a:lnTo>
                  <a:pt x="61" y="193"/>
                </a:lnTo>
                <a:lnTo>
                  <a:pt x="59" y="200"/>
                </a:lnTo>
                <a:lnTo>
                  <a:pt x="45" y="212"/>
                </a:lnTo>
                <a:lnTo>
                  <a:pt x="25" y="221"/>
                </a:lnTo>
                <a:lnTo>
                  <a:pt x="0" y="223"/>
                </a:lnTo>
                <a:lnTo>
                  <a:pt x="25" y="225"/>
                </a:lnTo>
                <a:lnTo>
                  <a:pt x="45" y="234"/>
                </a:lnTo>
                <a:lnTo>
                  <a:pt x="59" y="246"/>
                </a:lnTo>
                <a:lnTo>
                  <a:pt x="61" y="252"/>
                </a:lnTo>
                <a:lnTo>
                  <a:pt x="64" y="259"/>
                </a:lnTo>
                <a:lnTo>
                  <a:pt x="64" y="407"/>
                </a:lnTo>
                <a:lnTo>
                  <a:pt x="66" y="414"/>
                </a:lnTo>
                <a:lnTo>
                  <a:pt x="68" y="420"/>
                </a:lnTo>
                <a:lnTo>
                  <a:pt x="84" y="432"/>
                </a:lnTo>
                <a:lnTo>
                  <a:pt x="104" y="441"/>
                </a:lnTo>
                <a:lnTo>
                  <a:pt x="129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6" name="矩形 39"/>
          <p:cNvSpPr>
            <a:spLocks noChangeArrowheads="1"/>
          </p:cNvSpPr>
          <p:nvPr/>
        </p:nvSpPr>
        <p:spPr bwMode="auto">
          <a:xfrm>
            <a:off x="7782313" y="4641252"/>
            <a:ext cx="22320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7" name="矩形 40"/>
          <p:cNvSpPr>
            <a:spLocks noChangeArrowheads="1"/>
          </p:cNvSpPr>
          <p:nvPr/>
        </p:nvSpPr>
        <p:spPr bwMode="auto">
          <a:xfrm>
            <a:off x="8014283" y="4617439"/>
            <a:ext cx="15388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不可屏蔽中断</a:t>
            </a:r>
          </a:p>
        </p:txBody>
      </p:sp>
      <p:sp>
        <p:nvSpPr>
          <p:cNvPr id="38" name="矩形 41"/>
          <p:cNvSpPr>
            <a:spLocks noChangeArrowheads="1"/>
          </p:cNvSpPr>
          <p:nvPr/>
        </p:nvSpPr>
        <p:spPr bwMode="auto">
          <a:xfrm>
            <a:off x="9757654" y="4674589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39" name="矩形 42"/>
          <p:cNvSpPr>
            <a:spLocks noChangeArrowheads="1"/>
          </p:cNvSpPr>
          <p:nvPr/>
        </p:nvSpPr>
        <p:spPr bwMode="auto">
          <a:xfrm>
            <a:off x="7772788" y="5330227"/>
            <a:ext cx="17621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40" name="矩形 43"/>
          <p:cNvSpPr>
            <a:spLocks noChangeArrowheads="1"/>
          </p:cNvSpPr>
          <p:nvPr/>
        </p:nvSpPr>
        <p:spPr bwMode="auto">
          <a:xfrm>
            <a:off x="8003124" y="5306414"/>
            <a:ext cx="12824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可屏蔽中断</a:t>
            </a:r>
          </a:p>
        </p:txBody>
      </p:sp>
      <p:sp>
        <p:nvSpPr>
          <p:cNvPr id="41" name="矩形 44"/>
          <p:cNvSpPr>
            <a:spLocks noChangeArrowheads="1"/>
          </p:cNvSpPr>
          <p:nvPr/>
        </p:nvSpPr>
        <p:spPr bwMode="auto">
          <a:xfrm>
            <a:off x="9429041" y="5361976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43" name="矩形 29"/>
          <p:cNvSpPr>
            <a:spLocks noChangeArrowheads="1"/>
          </p:cNvSpPr>
          <p:nvPr/>
        </p:nvSpPr>
        <p:spPr bwMode="auto">
          <a:xfrm>
            <a:off x="8064796" y="3795262"/>
            <a:ext cx="512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终止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程序中断处理示意图</a:t>
            </a:r>
          </a:p>
        </p:txBody>
      </p:sp>
      <p:sp>
        <p:nvSpPr>
          <p:cNvPr id="2024451" name="直线 3"/>
          <p:cNvSpPr>
            <a:spLocks noChangeShapeType="1"/>
          </p:cNvSpPr>
          <p:nvPr/>
        </p:nvSpPr>
        <p:spPr bwMode="auto">
          <a:xfrm>
            <a:off x="3514698" y="1908946"/>
            <a:ext cx="10715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2" name="直线 4"/>
          <p:cNvSpPr>
            <a:spLocks noChangeShapeType="1"/>
          </p:cNvSpPr>
          <p:nvPr/>
        </p:nvSpPr>
        <p:spPr bwMode="auto">
          <a:xfrm flipH="1">
            <a:off x="4092548" y="1908947"/>
            <a:ext cx="493712" cy="1017587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3" name="直线 5"/>
          <p:cNvSpPr>
            <a:spLocks noChangeShapeType="1"/>
          </p:cNvSpPr>
          <p:nvPr/>
        </p:nvSpPr>
        <p:spPr bwMode="auto">
          <a:xfrm>
            <a:off x="4092548" y="2926533"/>
            <a:ext cx="1071562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4" name="直线 6"/>
          <p:cNvSpPr>
            <a:spLocks noChangeShapeType="1"/>
          </p:cNvSpPr>
          <p:nvPr/>
        </p:nvSpPr>
        <p:spPr bwMode="auto">
          <a:xfrm flipH="1" flipV="1">
            <a:off x="4751361" y="1908947"/>
            <a:ext cx="411163" cy="1017587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5" name="直线 7"/>
          <p:cNvSpPr>
            <a:spLocks noChangeShapeType="1"/>
          </p:cNvSpPr>
          <p:nvPr/>
        </p:nvSpPr>
        <p:spPr bwMode="auto">
          <a:xfrm>
            <a:off x="4751361" y="1908946"/>
            <a:ext cx="15652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6" name="直线 8"/>
          <p:cNvSpPr>
            <a:spLocks noChangeShapeType="1"/>
          </p:cNvSpPr>
          <p:nvPr/>
        </p:nvSpPr>
        <p:spPr bwMode="auto">
          <a:xfrm flipH="1">
            <a:off x="5822923" y="1908947"/>
            <a:ext cx="493712" cy="1017587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7" name="直线 9"/>
          <p:cNvSpPr>
            <a:spLocks noChangeShapeType="1"/>
          </p:cNvSpPr>
          <p:nvPr/>
        </p:nvSpPr>
        <p:spPr bwMode="auto">
          <a:xfrm>
            <a:off x="5822923" y="2926533"/>
            <a:ext cx="1071562" cy="0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8" name="直线 10"/>
          <p:cNvSpPr>
            <a:spLocks noChangeShapeType="1"/>
          </p:cNvSpPr>
          <p:nvPr/>
        </p:nvSpPr>
        <p:spPr bwMode="auto">
          <a:xfrm flipH="1" flipV="1">
            <a:off x="6481736" y="1908947"/>
            <a:ext cx="411163" cy="1017587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9" name="直线 11"/>
          <p:cNvSpPr>
            <a:spLocks noChangeShapeType="1"/>
          </p:cNvSpPr>
          <p:nvPr/>
        </p:nvSpPr>
        <p:spPr bwMode="auto">
          <a:xfrm>
            <a:off x="6481736" y="1908946"/>
            <a:ext cx="15668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0" name="直线 12"/>
          <p:cNvSpPr>
            <a:spLocks noChangeShapeType="1"/>
          </p:cNvSpPr>
          <p:nvPr/>
        </p:nvSpPr>
        <p:spPr bwMode="auto">
          <a:xfrm flipH="1">
            <a:off x="7553298" y="1908947"/>
            <a:ext cx="493712" cy="10175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1" name="直线 13"/>
          <p:cNvSpPr>
            <a:spLocks noChangeShapeType="1"/>
          </p:cNvSpPr>
          <p:nvPr/>
        </p:nvSpPr>
        <p:spPr bwMode="auto">
          <a:xfrm>
            <a:off x="7553298" y="2926533"/>
            <a:ext cx="107156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2" name="直线 14"/>
          <p:cNvSpPr>
            <a:spLocks noChangeShapeType="1"/>
          </p:cNvSpPr>
          <p:nvPr/>
        </p:nvSpPr>
        <p:spPr bwMode="auto">
          <a:xfrm flipH="1" flipV="1">
            <a:off x="8212111" y="1908947"/>
            <a:ext cx="411163" cy="10175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3" name="直线 15"/>
          <p:cNvSpPr>
            <a:spLocks noChangeShapeType="1"/>
          </p:cNvSpPr>
          <p:nvPr/>
        </p:nvSpPr>
        <p:spPr bwMode="auto">
          <a:xfrm>
            <a:off x="8212110" y="1908946"/>
            <a:ext cx="10731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4" name="矩形 16"/>
          <p:cNvSpPr>
            <a:spLocks noChangeArrowheads="1"/>
          </p:cNvSpPr>
          <p:nvPr/>
        </p:nvSpPr>
        <p:spPr bwMode="auto">
          <a:xfrm>
            <a:off x="3081310" y="1516834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主程序</a:t>
            </a:r>
          </a:p>
        </p:txBody>
      </p:sp>
      <p:sp>
        <p:nvSpPr>
          <p:cNvPr id="2024465" name="矩形 17"/>
          <p:cNvSpPr>
            <a:spLocks noChangeArrowheads="1"/>
          </p:cNvSpPr>
          <p:nvPr/>
        </p:nvSpPr>
        <p:spPr bwMode="auto">
          <a:xfrm>
            <a:off x="3954179" y="1126308"/>
            <a:ext cx="12618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669900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669900"/>
                </a:solidFill>
                <a:latin typeface="+mn-ea"/>
              </a:rPr>
              <a:t>请求中断</a:t>
            </a:r>
          </a:p>
        </p:txBody>
      </p:sp>
      <p:sp>
        <p:nvSpPr>
          <p:cNvPr id="2024466" name="直线 18"/>
          <p:cNvSpPr>
            <a:spLocks noChangeShapeType="1"/>
          </p:cNvSpPr>
          <p:nvPr/>
        </p:nvSpPr>
        <p:spPr bwMode="auto">
          <a:xfrm>
            <a:off x="4586260" y="1516834"/>
            <a:ext cx="0" cy="392113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7" name="矩形 19"/>
          <p:cNvSpPr>
            <a:spLocks noChangeArrowheads="1"/>
          </p:cNvSpPr>
          <p:nvPr/>
        </p:nvSpPr>
        <p:spPr bwMode="auto">
          <a:xfrm>
            <a:off x="5711540" y="1126308"/>
            <a:ext cx="12618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3333CC"/>
                </a:solidFill>
                <a:latin typeface="+mn-ea"/>
              </a:rPr>
              <a:t>B</a:t>
            </a:r>
            <a:r>
              <a:rPr lang="zh-CN" altLang="en-US">
                <a:solidFill>
                  <a:srgbClr val="3333CC"/>
                </a:solidFill>
                <a:latin typeface="+mn-ea"/>
              </a:rPr>
              <a:t>请求中断</a:t>
            </a:r>
          </a:p>
        </p:txBody>
      </p:sp>
      <p:sp>
        <p:nvSpPr>
          <p:cNvPr id="2024468" name="直线 20"/>
          <p:cNvSpPr>
            <a:spLocks noChangeShapeType="1"/>
          </p:cNvSpPr>
          <p:nvPr/>
        </p:nvSpPr>
        <p:spPr bwMode="auto">
          <a:xfrm>
            <a:off x="6348385" y="1516834"/>
            <a:ext cx="0" cy="392113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9" name="矩形 21"/>
          <p:cNvSpPr>
            <a:spLocks noChangeArrowheads="1"/>
          </p:cNvSpPr>
          <p:nvPr/>
        </p:nvSpPr>
        <p:spPr bwMode="auto">
          <a:xfrm>
            <a:off x="7445951" y="1126308"/>
            <a:ext cx="12747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+mn-ea"/>
              </a:rPr>
              <a:t>C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请求中断</a:t>
            </a:r>
          </a:p>
        </p:txBody>
      </p:sp>
      <p:sp>
        <p:nvSpPr>
          <p:cNvPr id="2024470" name="直线 22"/>
          <p:cNvSpPr>
            <a:spLocks noChangeShapeType="1"/>
          </p:cNvSpPr>
          <p:nvPr/>
        </p:nvSpPr>
        <p:spPr bwMode="auto">
          <a:xfrm>
            <a:off x="8078760" y="1516834"/>
            <a:ext cx="0" cy="39211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71" name="矩形 23"/>
          <p:cNvSpPr>
            <a:spLocks noChangeArrowheads="1"/>
          </p:cNvSpPr>
          <p:nvPr/>
        </p:nvSpPr>
        <p:spPr bwMode="auto">
          <a:xfrm>
            <a:off x="3512987" y="3069409"/>
            <a:ext cx="19623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669900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669900"/>
                </a:solidFill>
                <a:latin typeface="+mn-ea"/>
              </a:rPr>
              <a:t>中断服务子程序</a:t>
            </a:r>
          </a:p>
        </p:txBody>
      </p:sp>
      <p:sp>
        <p:nvSpPr>
          <p:cNvPr id="2024472" name="矩形 24"/>
          <p:cNvSpPr>
            <a:spLocks noChangeArrowheads="1"/>
          </p:cNvSpPr>
          <p:nvPr/>
        </p:nvSpPr>
        <p:spPr bwMode="auto">
          <a:xfrm>
            <a:off x="5468910" y="3063059"/>
            <a:ext cx="193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3333CC"/>
                </a:solidFill>
                <a:latin typeface="+mn-ea"/>
              </a:rPr>
              <a:t>B</a:t>
            </a:r>
            <a:r>
              <a:rPr lang="zh-CN" altLang="en-US" dirty="0">
                <a:solidFill>
                  <a:srgbClr val="3333CC"/>
                </a:solidFill>
                <a:latin typeface="+mn-ea"/>
              </a:rPr>
              <a:t>中断服务子程序</a:t>
            </a:r>
          </a:p>
        </p:txBody>
      </p:sp>
      <p:sp>
        <p:nvSpPr>
          <p:cNvPr id="2024473" name="矩形 25"/>
          <p:cNvSpPr>
            <a:spLocks noChangeArrowheads="1"/>
          </p:cNvSpPr>
          <p:nvPr/>
        </p:nvSpPr>
        <p:spPr bwMode="auto">
          <a:xfrm>
            <a:off x="7478685" y="3069409"/>
            <a:ext cx="194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+mn-ea"/>
              </a:rPr>
              <a:t>C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中断服务子程序</a:t>
            </a:r>
          </a:p>
        </p:txBody>
      </p:sp>
      <p:sp>
        <p:nvSpPr>
          <p:cNvPr id="28" name="矩形 3"/>
          <p:cNvSpPr txBox="1">
            <a:spLocks noChangeArrowheads="1"/>
          </p:cNvSpPr>
          <p:nvPr/>
        </p:nvSpPr>
        <p:spPr bwMode="auto">
          <a:xfrm>
            <a:off x="448862" y="3632200"/>
            <a:ext cx="11294275" cy="30523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子程序与中断服务子程序与的区别？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800" dirty="0"/>
              <a:t>子程序在特定位置显式调用，后者随机调用，现场不同？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如果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同时产生中断？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800" dirty="0"/>
              <a:t>中断优先级问题，中断仲裁  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如果正在运行</a:t>
            </a:r>
            <a:r>
              <a:rPr lang="en-US" altLang="zh-CN" sz="2000" dirty="0"/>
              <a:t>A</a:t>
            </a:r>
            <a:r>
              <a:rPr lang="zh-CN" altLang="en-US" sz="2000" dirty="0"/>
              <a:t>中断服务子程序，又收到</a:t>
            </a:r>
            <a:r>
              <a:rPr lang="en-US" altLang="zh-CN" sz="2000" dirty="0"/>
              <a:t>B</a:t>
            </a:r>
            <a:r>
              <a:rPr lang="zh-CN" altLang="en-US" sz="2000" dirty="0"/>
              <a:t>中断？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800" dirty="0"/>
              <a:t>中断嵌套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8796257" y="5248569"/>
            <a:ext cx="2681450" cy="777965"/>
            <a:chOff x="571368" y="4534293"/>
            <a:chExt cx="2672205" cy="777965"/>
          </a:xfrm>
        </p:grpSpPr>
        <p:sp>
          <p:nvSpPr>
            <p:cNvPr id="29" name="矩形 28"/>
            <p:cNvSpPr/>
            <p:nvPr/>
          </p:nvSpPr>
          <p:spPr>
            <a:xfrm>
              <a:off x="747312" y="4732301"/>
              <a:ext cx="2313745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71368" y="4534293"/>
              <a:ext cx="26722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什么是主程序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4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4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2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2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24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24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2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2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2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2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2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2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2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02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24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2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2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2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2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02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2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02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2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02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2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4451" grpId="0" animBg="1"/>
      <p:bldP spid="2024452" grpId="0" animBg="1"/>
      <p:bldP spid="2024453" grpId="0" animBg="1"/>
      <p:bldP spid="2024454" grpId="0" animBg="1"/>
      <p:bldP spid="2024455" grpId="0" animBg="1"/>
      <p:bldP spid="2024456" grpId="0" animBg="1"/>
      <p:bldP spid="2024457" grpId="0" animBg="1"/>
      <p:bldP spid="2024458" grpId="0" animBg="1"/>
      <p:bldP spid="2024459" grpId="0" animBg="1"/>
      <p:bldP spid="2024460" grpId="0" animBg="1"/>
      <p:bldP spid="2024461" grpId="0" animBg="1"/>
      <p:bldP spid="2024462" grpId="0" animBg="1"/>
      <p:bldP spid="2024463" grpId="0" animBg="1"/>
      <p:bldP spid="2024464" grpId="0"/>
      <p:bldP spid="2024465" grpId="0"/>
      <p:bldP spid="2024466" grpId="0" animBg="1"/>
      <p:bldP spid="2024467" grpId="0"/>
      <p:bldP spid="2024468" grpId="0" animBg="1"/>
      <p:bldP spid="2024469" grpId="0"/>
      <p:bldP spid="2024470" grpId="0" animBg="1"/>
      <p:bldP spid="2024471" grpId="0"/>
      <p:bldP spid="2024472" grpId="0"/>
      <p:bldP spid="20244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指令执行一般流程</a:t>
            </a:r>
          </a:p>
        </p:txBody>
      </p:sp>
      <p:sp>
        <p:nvSpPr>
          <p:cNvPr id="4" name="TextBox 24"/>
          <p:cNvSpPr txBox="1"/>
          <p:nvPr/>
        </p:nvSpPr>
        <p:spPr>
          <a:xfrm>
            <a:off x="596349" y="917548"/>
            <a:ext cx="10812385" cy="197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5120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取指令、执行指令反复循环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20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指令功能、寻址方式不同，数据通路不同，执行时间不同，</a:t>
            </a:r>
            <a:r>
              <a:rPr lang="zh-CN" altLang="en-US" sz="2275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如何安排时序？</a:t>
            </a:r>
            <a:endParaRPr lang="zh-CN" altLang="en-US" sz="2275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访存指令、寄存器运算指令、加法指令、除法指令</a:t>
            </a:r>
            <a:endParaRPr lang="en-US" altLang="zh-CN" sz="227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850170" y="3127248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取指令</a:t>
            </a:r>
            <a:endParaRPr lang="en-US" altLang="zh-CN" sz="1800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/>
            <a:r>
              <a:rPr lang="en-US" altLang="zh-CN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PC++</a:t>
            </a:r>
            <a:endParaRPr lang="zh-CN" altLang="en-US" sz="1800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465664" y="3127248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指令译码</a:t>
            </a:r>
            <a:endParaRPr lang="en-US" altLang="zh-CN" sz="1800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7312148" y="3127248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数据操作</a:t>
            </a:r>
            <a:endParaRPr lang="en-US" altLang="zh-CN" sz="1800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/>
            <a:r>
              <a:rPr lang="zh-CN" altLang="en-US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指令执行</a:t>
            </a:r>
            <a:endParaRPr lang="en-US" altLang="zh-CN" sz="18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" name="直接箭头连接符 7"/>
          <p:cNvCxnSpPr>
            <a:stCxn id="5" idx="6"/>
            <a:endCxn id="6" idx="2"/>
          </p:cNvCxnSpPr>
          <p:nvPr/>
        </p:nvCxnSpPr>
        <p:spPr>
          <a:xfrm>
            <a:off x="2002632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618126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081159" y="3127248"/>
            <a:ext cx="2767956" cy="1152462"/>
            <a:chOff x="4324142" y="3801131"/>
            <a:chExt cx="2919329" cy="1215487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4324142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lang="en-US" altLang="zh-CN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8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lang="en-US" altLang="zh-CN" sz="1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6027984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取操作数</a:t>
              </a:r>
              <a:endParaRPr lang="en-US" altLang="zh-CN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5539629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箭头连接符 13"/>
          <p:cNvCxnSpPr/>
          <p:nvPr/>
        </p:nvCxnSpPr>
        <p:spPr>
          <a:xfrm>
            <a:off x="6849115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464610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927643" y="3127248"/>
            <a:ext cx="2767954" cy="1152462"/>
            <a:chOff x="9435668" y="3801131"/>
            <a:chExt cx="2919327" cy="1215487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943566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lang="en-US" altLang="zh-CN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8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lang="en-US" altLang="zh-CN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1113950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存操作数</a:t>
              </a:r>
              <a:endParaRPr lang="en-US" altLang="zh-CN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10651155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1840208" y="4113728"/>
            <a:ext cx="8878051" cy="703131"/>
            <a:chOff x="1944017" y="4621682"/>
            <a:chExt cx="9363569" cy="741582"/>
          </a:xfrm>
        </p:grpSpPr>
        <p:cxnSp>
          <p:nvCxnSpPr>
            <p:cNvPr id="21" name="曲线连接符 20"/>
            <p:cNvCxnSpPr>
              <a:stCxn id="18" idx="3"/>
              <a:endCxn id="5" idx="5"/>
            </p:cNvCxnSpPr>
            <p:nvPr/>
          </p:nvCxnSpPr>
          <p:spPr>
            <a:xfrm rot="5400000">
              <a:off x="6619106" y="-53393"/>
              <a:ext cx="13395" cy="9363569"/>
            </a:xfrm>
            <a:prstGeom prst="curvedConnector3">
              <a:avLst>
                <a:gd name="adj1" fmla="val 5288929"/>
              </a:avLst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005588" y="4850248"/>
              <a:ext cx="1352872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570"/>
                </a:spcBef>
                <a:spcAft>
                  <a:spcPts val="570"/>
                </a:spcAft>
                <a:buClr>
                  <a:srgbClr val="FFC000"/>
                </a:buClr>
              </a:pPr>
              <a:r>
                <a:rPr lang="zh-CN" altLang="en-US" sz="170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无中断异常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426401" y="4288854"/>
            <a:ext cx="9692966" cy="1881012"/>
            <a:chOff x="1467633" y="4855969"/>
            <a:chExt cx="10223050" cy="1983880"/>
          </a:xfrm>
        </p:grpSpPr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6034333" y="5624362"/>
              <a:ext cx="1215487" cy="1215487"/>
            </a:xfrm>
            <a:prstGeom prst="ellipse">
              <a:avLst/>
            </a:prstGeom>
            <a:solidFill>
              <a:srgbClr val="FFC000"/>
            </a:solidFill>
            <a:ln w="28575" algn="ctr">
              <a:solidFill>
                <a:srgbClr val="FF0000"/>
              </a:solidFill>
              <a:rou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中断响应</a:t>
              </a:r>
              <a:endParaRPr lang="en-US" altLang="zh-CN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8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周期</a:t>
              </a:r>
              <a:endParaRPr lang="en-US" altLang="zh-CN" sz="18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25" name="曲线连接符 24"/>
            <p:cNvCxnSpPr>
              <a:stCxn id="18" idx="4"/>
              <a:endCxn id="24" idx="6"/>
            </p:cNvCxnSpPr>
            <p:nvPr/>
          </p:nvCxnSpPr>
          <p:spPr>
            <a:xfrm rot="5400000">
              <a:off x="8782184" y="3323606"/>
              <a:ext cx="1376136" cy="4440862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>
              <a:stCxn id="24" idx="2"/>
              <a:endCxn id="5" idx="4"/>
            </p:cNvCxnSpPr>
            <p:nvPr/>
          </p:nvCxnSpPr>
          <p:spPr>
            <a:xfrm rot="10800000">
              <a:off x="1467633" y="4855970"/>
              <a:ext cx="4566700" cy="1376136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8350398" y="5440006"/>
              <a:ext cx="2047736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570"/>
                </a:spcBef>
                <a:spcAft>
                  <a:spcPts val="570"/>
                </a:spcAft>
                <a:buClr>
                  <a:srgbClr val="FFC000"/>
                </a:buClr>
              </a:pPr>
              <a:r>
                <a:rPr lang="zh-CN" altLang="en-US" sz="170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有异常、中断请求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箭头连接符 51"/>
          <p:cNvCxnSpPr>
            <a:stCxn id="6" idx="2"/>
            <a:endCxn id="50" idx="0"/>
          </p:cNvCxnSpPr>
          <p:nvPr/>
        </p:nvCxnSpPr>
        <p:spPr>
          <a:xfrm>
            <a:off x="4240333" y="904088"/>
            <a:ext cx="0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92" idx="2"/>
            <a:endCxn id="93" idx="0"/>
          </p:cNvCxnSpPr>
          <p:nvPr/>
        </p:nvCxnSpPr>
        <p:spPr>
          <a:xfrm>
            <a:off x="8344789" y="904088"/>
            <a:ext cx="0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H="1">
            <a:off x="8344789" y="3975157"/>
            <a:ext cx="1512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>
            <a:off x="4240333" y="3975157"/>
            <a:ext cx="1512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74128" y="2632280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关中断</a:t>
            </a:r>
          </a:p>
        </p:txBody>
      </p:sp>
      <p:sp>
        <p:nvSpPr>
          <p:cNvPr id="66" name="矩形 65"/>
          <p:cNvSpPr/>
          <p:nvPr/>
        </p:nvSpPr>
        <p:spPr>
          <a:xfrm>
            <a:off x="3274128" y="309822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断点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EPC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274128" y="356838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中断识别，地址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4442043" y="2303598"/>
            <a:ext cx="73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3645128" y="1408144"/>
            <a:ext cx="1193434" cy="874094"/>
            <a:chOff x="740325" y="2747927"/>
            <a:chExt cx="936104" cy="875907"/>
          </a:xfrm>
          <a:solidFill>
            <a:srgbClr val="00B050"/>
          </a:solidFill>
        </p:grpSpPr>
        <p:cxnSp>
          <p:nvCxnSpPr>
            <p:cNvPr id="48" name="直接箭头连接符 47"/>
            <p:cNvCxnSpPr/>
            <p:nvPr/>
          </p:nvCxnSpPr>
          <p:spPr>
            <a:xfrm>
              <a:off x="1208377" y="2747927"/>
              <a:ext cx="0" cy="463407"/>
            </a:xfrm>
            <a:prstGeom prst="straightConnector1">
              <a:avLst/>
            </a:prstGeom>
            <a:grpFill/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>
              <a:off x="740325" y="3211334"/>
              <a:ext cx="936104" cy="412500"/>
            </a:xfrm>
            <a:prstGeom prst="hexagon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中断</a:t>
              </a:r>
            </a:p>
          </p:txBody>
        </p:sp>
      </p:grpSp>
      <p:cxnSp>
        <p:nvCxnSpPr>
          <p:cNvPr id="13" name="肘形连接符 12"/>
          <p:cNvCxnSpPr/>
          <p:nvPr/>
        </p:nvCxnSpPr>
        <p:spPr>
          <a:xfrm rot="16200000" flipH="1">
            <a:off x="4095492" y="399207"/>
            <a:ext cx="288032" cy="1648"/>
          </a:xfrm>
          <a:prstGeom prst="bent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276406" y="544048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取指令</a:t>
            </a:r>
          </a:p>
        </p:txBody>
      </p:sp>
      <p:sp>
        <p:nvSpPr>
          <p:cNvPr id="50" name="矩形 49"/>
          <p:cNvSpPr/>
          <p:nvPr/>
        </p:nvSpPr>
        <p:spPr>
          <a:xfrm>
            <a:off x="3276406" y="1192120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执行指令</a:t>
            </a:r>
          </a:p>
        </p:txBody>
      </p:sp>
      <p:sp>
        <p:nvSpPr>
          <p:cNvPr id="53" name="矩形 52"/>
          <p:cNvSpPr/>
          <p:nvPr/>
        </p:nvSpPr>
        <p:spPr>
          <a:xfrm>
            <a:off x="3253108" y="4247560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保护现场</a:t>
            </a:r>
          </a:p>
        </p:txBody>
      </p:sp>
      <p:sp>
        <p:nvSpPr>
          <p:cNvPr id="54" name="矩形 53"/>
          <p:cNvSpPr/>
          <p:nvPr/>
        </p:nvSpPr>
        <p:spPr>
          <a:xfrm>
            <a:off x="3253108" y="4705227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设备中断服务子程序</a:t>
            </a:r>
          </a:p>
        </p:txBody>
      </p:sp>
      <p:sp>
        <p:nvSpPr>
          <p:cNvPr id="55" name="矩形 54"/>
          <p:cNvSpPr/>
          <p:nvPr/>
        </p:nvSpPr>
        <p:spPr>
          <a:xfrm>
            <a:off x="3253108" y="5162894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恢复现场</a:t>
            </a:r>
          </a:p>
        </p:txBody>
      </p:sp>
      <p:sp>
        <p:nvSpPr>
          <p:cNvPr id="58" name="矩形 57"/>
          <p:cNvSpPr/>
          <p:nvPr/>
        </p:nvSpPr>
        <p:spPr>
          <a:xfrm>
            <a:off x="3253108" y="5627780"/>
            <a:ext cx="1927855" cy="412348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dk1"/>
                </a:solidFill>
              </a:rPr>
              <a:t>开中断</a:t>
            </a:r>
            <a:endParaRPr lang="en-US" altLang="zh-CN" sz="1400" dirty="0">
              <a:solidFill>
                <a:schemeClr val="dk1"/>
              </a:solidFill>
            </a:endParaRPr>
          </a:p>
        </p:txBody>
      </p:sp>
      <p:cxnSp>
        <p:nvCxnSpPr>
          <p:cNvPr id="61" name="直接箭头连接符 60"/>
          <p:cNvCxnSpPr>
            <a:endCxn id="7" idx="0"/>
          </p:cNvCxnSpPr>
          <p:nvPr/>
        </p:nvCxnSpPr>
        <p:spPr>
          <a:xfrm flipH="1">
            <a:off x="4238056" y="2344248"/>
            <a:ext cx="24809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3067199" y="724069"/>
            <a:ext cx="577930" cy="1352347"/>
            <a:chOff x="1282811" y="825991"/>
            <a:chExt cx="577930" cy="1352347"/>
          </a:xfrm>
        </p:grpSpPr>
        <p:sp>
          <p:nvSpPr>
            <p:cNvPr id="156" name="Text Box 5"/>
            <p:cNvSpPr txBox="1">
              <a:spLocks noChangeArrowheads="1"/>
            </p:cNvSpPr>
            <p:nvPr/>
          </p:nvSpPr>
          <p:spPr bwMode="auto">
            <a:xfrm>
              <a:off x="1282811" y="1688568"/>
              <a:ext cx="5779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1800" dirty="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  <a:endParaRPr lang="zh-CN" altLang="en-US" sz="18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肘形连接符 20"/>
            <p:cNvCxnSpPr>
              <a:stCxn id="4" idx="3"/>
              <a:endCxn id="6" idx="1"/>
            </p:cNvCxnSpPr>
            <p:nvPr/>
          </p:nvCxnSpPr>
          <p:spPr>
            <a:xfrm rot="10800000">
              <a:off x="1492018" y="825991"/>
              <a:ext cx="368722" cy="1352347"/>
            </a:xfrm>
            <a:prstGeom prst="bentConnector3">
              <a:avLst>
                <a:gd name="adj1" fmla="val 16199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肘形连接符 70"/>
          <p:cNvCxnSpPr>
            <a:stCxn id="73" idx="3"/>
            <a:endCxn id="6" idx="3"/>
          </p:cNvCxnSpPr>
          <p:nvPr/>
        </p:nvCxnSpPr>
        <p:spPr>
          <a:xfrm flipV="1">
            <a:off x="5168619" y="724068"/>
            <a:ext cx="35642" cy="5595554"/>
          </a:xfrm>
          <a:prstGeom prst="bentConnector3">
            <a:avLst>
              <a:gd name="adj1" fmla="val 741378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7368074" y="2632280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关中断</a:t>
            </a:r>
          </a:p>
        </p:txBody>
      </p:sp>
      <p:sp>
        <p:nvSpPr>
          <p:cNvPr id="81" name="矩形 80"/>
          <p:cNvSpPr/>
          <p:nvPr/>
        </p:nvSpPr>
        <p:spPr>
          <a:xfrm>
            <a:off x="7368074" y="309822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断点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EPC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368074" y="356838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中断识别，地址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3" name="Text Box 5"/>
          <p:cNvSpPr txBox="1">
            <a:spLocks noChangeArrowheads="1"/>
          </p:cNvSpPr>
          <p:nvPr/>
        </p:nvSpPr>
        <p:spPr bwMode="auto">
          <a:xfrm>
            <a:off x="8546499" y="2303598"/>
            <a:ext cx="73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Text Box 5"/>
          <p:cNvSpPr txBox="1">
            <a:spLocks noChangeArrowheads="1"/>
          </p:cNvSpPr>
          <p:nvPr/>
        </p:nvSpPr>
        <p:spPr bwMode="auto">
          <a:xfrm>
            <a:off x="7171655" y="1654017"/>
            <a:ext cx="5779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No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749584" y="1408144"/>
            <a:ext cx="1193434" cy="874094"/>
            <a:chOff x="740325" y="2747927"/>
            <a:chExt cx="936104" cy="875907"/>
          </a:xfrm>
          <a:solidFill>
            <a:srgbClr val="00B050"/>
          </a:solidFill>
        </p:grpSpPr>
        <p:cxnSp>
          <p:nvCxnSpPr>
            <p:cNvPr id="86" name="直接箭头连接符 85"/>
            <p:cNvCxnSpPr/>
            <p:nvPr/>
          </p:nvCxnSpPr>
          <p:spPr>
            <a:xfrm>
              <a:off x="1208377" y="2747927"/>
              <a:ext cx="0" cy="463407"/>
            </a:xfrm>
            <a:prstGeom prst="straightConnector1">
              <a:avLst/>
            </a:prstGeom>
            <a:grpFill/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六边形 86"/>
            <p:cNvSpPr/>
            <p:nvPr/>
          </p:nvSpPr>
          <p:spPr>
            <a:xfrm>
              <a:off x="740325" y="3211334"/>
              <a:ext cx="936104" cy="412500"/>
            </a:xfrm>
            <a:prstGeom prst="hexagon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中断</a:t>
              </a:r>
            </a:p>
          </p:txBody>
        </p:sp>
      </p:grpSp>
      <p:cxnSp>
        <p:nvCxnSpPr>
          <p:cNvPr id="91" name="肘形连接符 90"/>
          <p:cNvCxnSpPr/>
          <p:nvPr/>
        </p:nvCxnSpPr>
        <p:spPr>
          <a:xfrm rot="16200000" flipH="1">
            <a:off x="8199948" y="399207"/>
            <a:ext cx="288032" cy="1648"/>
          </a:xfrm>
          <a:prstGeom prst="bent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380862" y="544048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取指令</a:t>
            </a:r>
          </a:p>
        </p:txBody>
      </p:sp>
      <p:sp>
        <p:nvSpPr>
          <p:cNvPr id="93" name="矩形 92"/>
          <p:cNvSpPr/>
          <p:nvPr/>
        </p:nvSpPr>
        <p:spPr>
          <a:xfrm>
            <a:off x="7380862" y="1192120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执行指令</a:t>
            </a:r>
          </a:p>
        </p:txBody>
      </p:sp>
      <p:sp>
        <p:nvSpPr>
          <p:cNvPr id="95" name="矩形 94"/>
          <p:cNvSpPr/>
          <p:nvPr/>
        </p:nvSpPr>
        <p:spPr>
          <a:xfrm>
            <a:off x="7368074" y="4247560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dk1"/>
                </a:solidFill>
              </a:rPr>
              <a:t>保护现场（含屏蔽字）</a:t>
            </a:r>
            <a:endParaRPr lang="en-US" altLang="zh-CN" sz="1050" dirty="0">
              <a:solidFill>
                <a:schemeClr val="dk1"/>
              </a:solidFill>
            </a:endParaRPr>
          </a:p>
          <a:p>
            <a:pPr algn="ctr"/>
            <a:r>
              <a:rPr lang="zh-CN" altLang="en-US" sz="1050" dirty="0">
                <a:solidFill>
                  <a:schemeClr val="dk1"/>
                </a:solidFill>
              </a:rPr>
              <a:t>设置新的屏蔽字</a:t>
            </a:r>
          </a:p>
        </p:txBody>
      </p:sp>
      <p:sp>
        <p:nvSpPr>
          <p:cNvPr id="96" name="矩形 95"/>
          <p:cNvSpPr/>
          <p:nvPr/>
        </p:nvSpPr>
        <p:spPr>
          <a:xfrm>
            <a:off x="7368074" y="4705227"/>
            <a:ext cx="1927855" cy="258591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开中断</a:t>
            </a:r>
          </a:p>
        </p:txBody>
      </p:sp>
      <p:sp>
        <p:nvSpPr>
          <p:cNvPr id="97" name="矩形 96"/>
          <p:cNvSpPr/>
          <p:nvPr/>
        </p:nvSpPr>
        <p:spPr>
          <a:xfrm>
            <a:off x="7368074" y="5000969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设备中断服务子程序</a:t>
            </a:r>
          </a:p>
        </p:txBody>
      </p:sp>
      <p:sp>
        <p:nvSpPr>
          <p:cNvPr id="98" name="矩形 97"/>
          <p:cNvSpPr/>
          <p:nvPr/>
        </p:nvSpPr>
        <p:spPr>
          <a:xfrm>
            <a:off x="7368075" y="5449111"/>
            <a:ext cx="1927852" cy="29446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dk1"/>
                </a:solidFill>
              </a:rPr>
              <a:t>关中断，恢复现场</a:t>
            </a:r>
          </a:p>
        </p:txBody>
      </p:sp>
      <p:sp>
        <p:nvSpPr>
          <p:cNvPr id="99" name="矩形 98"/>
          <p:cNvSpPr/>
          <p:nvPr/>
        </p:nvSpPr>
        <p:spPr>
          <a:xfrm>
            <a:off x="7368074" y="6078228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开中断  中断返回 </a:t>
            </a:r>
            <a:r>
              <a:rPr lang="en-US" altLang="zh-CN" sz="1400" dirty="0">
                <a:solidFill>
                  <a:schemeClr val="dk1"/>
                </a:solidFill>
              </a:rPr>
              <a:t>EPC</a:t>
            </a:r>
            <a:r>
              <a:rPr lang="en-US" altLang="zh-CN" sz="1400" dirty="0">
                <a:solidFill>
                  <a:schemeClr val="dk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dk1"/>
              </a:solidFill>
            </a:endParaRPr>
          </a:p>
        </p:txBody>
      </p:sp>
      <p:cxnSp>
        <p:nvCxnSpPr>
          <p:cNvPr id="100" name="直接箭头连接符 99"/>
          <p:cNvCxnSpPr>
            <a:endCxn id="80" idx="0"/>
          </p:cNvCxnSpPr>
          <p:nvPr/>
        </p:nvCxnSpPr>
        <p:spPr>
          <a:xfrm flipH="1">
            <a:off x="8332002" y="2344248"/>
            <a:ext cx="24809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/>
          <p:cNvCxnSpPr>
            <a:stCxn id="87" idx="3"/>
            <a:endCxn id="92" idx="1"/>
          </p:cNvCxnSpPr>
          <p:nvPr/>
        </p:nvCxnSpPr>
        <p:spPr>
          <a:xfrm rot="10800000">
            <a:off x="7380863" y="724070"/>
            <a:ext cx="368723" cy="1352347"/>
          </a:xfrm>
          <a:prstGeom prst="bentConnector3">
            <a:avLst>
              <a:gd name="adj1" fmla="val 217107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99" idx="3"/>
            <a:endCxn id="92" idx="3"/>
          </p:cNvCxnSpPr>
          <p:nvPr/>
        </p:nvCxnSpPr>
        <p:spPr>
          <a:xfrm flipV="1">
            <a:off x="9295929" y="724068"/>
            <a:ext cx="12788" cy="5553236"/>
          </a:xfrm>
          <a:prstGeom prst="bentConnector3">
            <a:avLst>
              <a:gd name="adj1" fmla="val 188761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79416" y="832081"/>
            <a:ext cx="43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单重中断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2179416" y="2672930"/>
            <a:ext cx="1008620" cy="1354796"/>
            <a:chOff x="179004" y="2533546"/>
            <a:chExt cx="1008620" cy="1354796"/>
          </a:xfrm>
        </p:grpSpPr>
        <p:grpSp>
          <p:nvGrpSpPr>
            <p:cNvPr id="69" name="组合 68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/>
            <p:cNvSpPr txBox="1"/>
            <p:nvPr/>
          </p:nvSpPr>
          <p:spPr>
            <a:xfrm>
              <a:off x="593721" y="2671726"/>
              <a:ext cx="4320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9004" y="2564903"/>
              <a:ext cx="4320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中断隐指令</a:t>
              </a: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2594134" y="4254705"/>
            <a:ext cx="593903" cy="2236088"/>
            <a:chOff x="593721" y="2533546"/>
            <a:chExt cx="593903" cy="1327502"/>
          </a:xfrm>
        </p:grpSpPr>
        <p:grpSp>
          <p:nvGrpSpPr>
            <p:cNvPr id="130" name="组合 129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32" name="直接连接符 131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/>
            <p:cNvSpPr txBox="1"/>
            <p:nvPr/>
          </p:nvSpPr>
          <p:spPr>
            <a:xfrm>
              <a:off x="593721" y="2733201"/>
              <a:ext cx="432048" cy="93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667600" y="2672930"/>
            <a:ext cx="593903" cy="1327502"/>
            <a:chOff x="593721" y="2533546"/>
            <a:chExt cx="593903" cy="1327502"/>
          </a:xfrm>
        </p:grpSpPr>
        <p:grpSp>
          <p:nvGrpSpPr>
            <p:cNvPr id="141" name="组合 140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43" name="直接连接符 142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/>
            <p:cNvSpPr txBox="1"/>
            <p:nvPr/>
          </p:nvSpPr>
          <p:spPr>
            <a:xfrm>
              <a:off x="593721" y="2671726"/>
              <a:ext cx="4320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6667600" y="4254705"/>
            <a:ext cx="593903" cy="2236088"/>
            <a:chOff x="593721" y="2533546"/>
            <a:chExt cx="593903" cy="1327502"/>
          </a:xfrm>
        </p:grpSpPr>
        <p:grpSp>
          <p:nvGrpSpPr>
            <p:cNvPr id="147" name="组合 146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/>
            <p:cNvSpPr txBox="1"/>
            <p:nvPr/>
          </p:nvSpPr>
          <p:spPr>
            <a:xfrm>
              <a:off x="593721" y="2733201"/>
              <a:ext cx="432048" cy="93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</a:t>
              </a: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10100804" y="832081"/>
            <a:ext cx="43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多重中断</a:t>
            </a:r>
          </a:p>
        </p:txBody>
      </p:sp>
      <p:sp>
        <p:nvSpPr>
          <p:cNvPr id="73" name="矩形 72"/>
          <p:cNvSpPr/>
          <p:nvPr/>
        </p:nvSpPr>
        <p:spPr>
          <a:xfrm>
            <a:off x="3240764" y="6122572"/>
            <a:ext cx="1927855" cy="394099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dk1"/>
                </a:solidFill>
              </a:rPr>
              <a:t>中断</a:t>
            </a:r>
            <a:r>
              <a:rPr lang="zh-CN" altLang="en-US" sz="1400" dirty="0">
                <a:solidFill>
                  <a:schemeClr val="dk1"/>
                </a:solidFill>
              </a:rPr>
              <a:t>返回 </a:t>
            </a:r>
            <a:r>
              <a:rPr lang="en-US" altLang="zh-CN" sz="1400" dirty="0">
                <a:solidFill>
                  <a:schemeClr val="dk1"/>
                </a:solidFill>
              </a:rPr>
              <a:t>EPC</a:t>
            </a:r>
            <a:r>
              <a:rPr lang="en-US" altLang="zh-CN" sz="1400" dirty="0">
                <a:solidFill>
                  <a:schemeClr val="dk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6" grpId="0" animBg="1"/>
      <p:bldP spid="67" grpId="0" animBg="1"/>
      <p:bldP spid="158" grpId="0"/>
      <p:bldP spid="6" grpId="0" animBg="1"/>
      <p:bldP spid="50" grpId="0" animBg="1"/>
      <p:bldP spid="53" grpId="0" animBg="1"/>
      <p:bldP spid="54" grpId="0" animBg="1"/>
      <p:bldP spid="55" grpId="0" animBg="1"/>
      <p:bldP spid="58" grpId="0" animBg="1"/>
      <p:bldP spid="80" grpId="0" animBg="1"/>
      <p:bldP spid="81" grpId="0" animBg="1"/>
      <p:bldP spid="82" grpId="0" animBg="1"/>
      <p:bldP spid="83" grpId="0"/>
      <p:bldP spid="84" grpId="0"/>
      <p:bldP spid="92" grpId="0" animBg="1"/>
      <p:bldP spid="93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7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中断优先级</a:t>
            </a:r>
          </a:p>
        </p:txBody>
      </p:sp>
      <p:sp>
        <p:nvSpPr>
          <p:cNvPr id="49156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多设备同时产生中断请求时，如何处理？</a:t>
            </a:r>
          </a:p>
          <a:p>
            <a:pPr lvl="1"/>
            <a:r>
              <a:rPr lang="zh-CN" altLang="en-US" sz="2400" dirty="0"/>
              <a:t>优先级高的先响应，优先级低的后响应</a:t>
            </a:r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优先级随不同中断服务程序而改变</a:t>
            </a:r>
            <a:endParaRPr lang="en-US" altLang="zh-CN" sz="2400" dirty="0"/>
          </a:p>
          <a:p>
            <a:pPr lvl="2"/>
            <a:r>
              <a:rPr lang="zh-CN" altLang="en-US" sz="2400" dirty="0"/>
              <a:t>执行某设备中断服务子程序</a:t>
            </a:r>
            <a:endParaRPr lang="en-US" altLang="zh-CN" sz="2400" dirty="0"/>
          </a:p>
          <a:p>
            <a:pPr lvl="2"/>
            <a:r>
              <a:rPr lang="en-US" altLang="zh-CN" sz="2400" dirty="0"/>
              <a:t>CPU</a:t>
            </a:r>
            <a:r>
              <a:rPr lang="zh-CN" altLang="en-US" sz="2400" dirty="0"/>
              <a:t>优先级就与该设备的优先级一样</a:t>
            </a:r>
            <a:endParaRPr lang="en-US" altLang="zh-CN" sz="2400" dirty="0"/>
          </a:p>
          <a:p>
            <a:pPr lvl="1"/>
            <a:r>
              <a:rPr lang="zh-CN" altLang="en-US" dirty="0"/>
              <a:t>优先级高的中断请求可否中断优先级低的程序？</a:t>
            </a:r>
            <a:endParaRPr lang="en-US" altLang="zh-CN" sz="2400" dirty="0"/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单级中断与多级中断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高优先级中断请求能否中断运行中的程序呢？ </a:t>
            </a:r>
            <a:endParaRPr lang="en-US" altLang="zh-CN" dirty="0"/>
          </a:p>
          <a:p>
            <a:r>
              <a:rPr lang="zh-CN" altLang="en-US" dirty="0"/>
              <a:t>系统硬件、软件开销的权衡</a:t>
            </a:r>
            <a:endParaRPr lang="en-US" altLang="zh-CN" dirty="0"/>
          </a:p>
          <a:p>
            <a:pPr lvl="1"/>
            <a:r>
              <a:rPr lang="zh-CN" altLang="en-US" dirty="0"/>
              <a:t>单级中断</a:t>
            </a:r>
            <a:endParaRPr lang="en-US" altLang="zh-CN" dirty="0"/>
          </a:p>
          <a:p>
            <a:pPr lvl="2"/>
            <a:r>
              <a:rPr lang="zh-CN" altLang="en-US" dirty="0"/>
              <a:t>所有中断源均属同一级，离</a:t>
            </a:r>
            <a:r>
              <a:rPr lang="en-US" altLang="zh-CN" dirty="0"/>
              <a:t>CPU</a:t>
            </a:r>
            <a:r>
              <a:rPr lang="zh-CN" altLang="en-US" dirty="0"/>
              <a:t>近的优先级高</a:t>
            </a:r>
          </a:p>
          <a:p>
            <a:pPr lvl="2"/>
            <a:r>
              <a:rPr lang="en-US" altLang="zh-CN" dirty="0"/>
              <a:t>CPU</a:t>
            </a:r>
            <a:r>
              <a:rPr lang="zh-CN" altLang="en-US" dirty="0"/>
              <a:t>处理某个中断时，不响应其他中断</a:t>
            </a:r>
            <a:endParaRPr lang="en-US" altLang="zh-CN" dirty="0"/>
          </a:p>
          <a:p>
            <a:pPr lvl="1"/>
            <a:r>
              <a:rPr lang="zh-CN" altLang="en-US" dirty="0"/>
              <a:t>多重中断</a:t>
            </a:r>
            <a:endParaRPr lang="en-US" altLang="zh-CN" dirty="0"/>
          </a:p>
          <a:p>
            <a:pPr lvl="2"/>
            <a:r>
              <a:rPr lang="zh-CN" altLang="en-US" dirty="0"/>
              <a:t>优先级高的中断可以打断优先级低的中断服务程序</a:t>
            </a:r>
            <a:endParaRPr lang="en-US" altLang="zh-CN" dirty="0"/>
          </a:p>
          <a:p>
            <a:pPr lvl="2"/>
            <a:r>
              <a:rPr lang="zh-CN" altLang="en-US" dirty="0"/>
              <a:t>中断嵌套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434095" y="3993702"/>
            <a:ext cx="3868811" cy="2140398"/>
            <a:chOff x="2870473" y="4504928"/>
            <a:chExt cx="3868811" cy="2140398"/>
          </a:xfrm>
        </p:grpSpPr>
        <p:sp>
          <p:nvSpPr>
            <p:cNvPr id="5" name="直线 5"/>
            <p:cNvSpPr>
              <a:spLocks noChangeShapeType="1"/>
            </p:cNvSpPr>
            <p:nvPr/>
          </p:nvSpPr>
          <p:spPr bwMode="auto">
            <a:xfrm>
              <a:off x="3203848" y="4504928"/>
              <a:ext cx="0" cy="914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直线 6"/>
            <p:cNvSpPr>
              <a:spLocks noChangeShapeType="1"/>
            </p:cNvSpPr>
            <p:nvPr/>
          </p:nvSpPr>
          <p:spPr bwMode="auto">
            <a:xfrm flipV="1">
              <a:off x="3203848" y="4581128"/>
              <a:ext cx="1143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直线 7"/>
            <p:cNvSpPr>
              <a:spLocks noChangeShapeType="1"/>
            </p:cNvSpPr>
            <p:nvPr/>
          </p:nvSpPr>
          <p:spPr bwMode="auto">
            <a:xfrm>
              <a:off x="4346848" y="4581128"/>
              <a:ext cx="0" cy="76200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直线 8"/>
            <p:cNvSpPr>
              <a:spLocks noChangeShapeType="1"/>
            </p:cNvSpPr>
            <p:nvPr/>
          </p:nvSpPr>
          <p:spPr bwMode="auto">
            <a:xfrm flipV="1">
              <a:off x="4346848" y="4504928"/>
              <a:ext cx="1143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直线 9"/>
            <p:cNvSpPr>
              <a:spLocks noChangeShapeType="1"/>
            </p:cNvSpPr>
            <p:nvPr/>
          </p:nvSpPr>
          <p:spPr bwMode="auto">
            <a:xfrm>
              <a:off x="5413648" y="4581128"/>
              <a:ext cx="0" cy="76200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直线 10"/>
            <p:cNvSpPr>
              <a:spLocks noChangeShapeType="1"/>
            </p:cNvSpPr>
            <p:nvPr/>
          </p:nvSpPr>
          <p:spPr bwMode="auto">
            <a:xfrm flipV="1">
              <a:off x="5413648" y="4504928"/>
              <a:ext cx="1143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直线 11"/>
            <p:cNvSpPr>
              <a:spLocks noChangeShapeType="1"/>
            </p:cNvSpPr>
            <p:nvPr/>
          </p:nvSpPr>
          <p:spPr bwMode="auto">
            <a:xfrm>
              <a:off x="6556648" y="4581128"/>
              <a:ext cx="0" cy="167640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直线 12"/>
            <p:cNvSpPr>
              <a:spLocks noChangeShapeType="1"/>
            </p:cNvSpPr>
            <p:nvPr/>
          </p:nvSpPr>
          <p:spPr bwMode="auto">
            <a:xfrm flipH="1" flipV="1">
              <a:off x="5413648" y="5419328"/>
              <a:ext cx="10668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直线 13"/>
            <p:cNvSpPr>
              <a:spLocks noChangeShapeType="1"/>
            </p:cNvSpPr>
            <p:nvPr/>
          </p:nvSpPr>
          <p:spPr bwMode="auto">
            <a:xfrm flipH="1" flipV="1">
              <a:off x="4270648" y="5343128"/>
              <a:ext cx="10668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直线 14"/>
            <p:cNvSpPr>
              <a:spLocks noChangeShapeType="1"/>
            </p:cNvSpPr>
            <p:nvPr/>
          </p:nvSpPr>
          <p:spPr bwMode="auto">
            <a:xfrm>
              <a:off x="5413648" y="5419328"/>
              <a:ext cx="0" cy="83820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直线 15"/>
            <p:cNvSpPr>
              <a:spLocks noChangeShapeType="1"/>
            </p:cNvSpPr>
            <p:nvPr/>
          </p:nvSpPr>
          <p:spPr bwMode="auto">
            <a:xfrm>
              <a:off x="4346848" y="5419328"/>
              <a:ext cx="0" cy="83820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直线 16"/>
            <p:cNvSpPr>
              <a:spLocks noChangeShapeType="1"/>
            </p:cNvSpPr>
            <p:nvPr/>
          </p:nvSpPr>
          <p:spPr bwMode="auto">
            <a:xfrm>
              <a:off x="3203848" y="5419328"/>
              <a:ext cx="0" cy="838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直线 17"/>
            <p:cNvSpPr>
              <a:spLocks noChangeShapeType="1"/>
            </p:cNvSpPr>
            <p:nvPr/>
          </p:nvSpPr>
          <p:spPr bwMode="auto">
            <a:xfrm flipH="1" flipV="1">
              <a:off x="3203848" y="5343128"/>
              <a:ext cx="10668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2870473" y="6257528"/>
              <a:ext cx="3868811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None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主程序              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                   B                   C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矩形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同时中断请求的处理方法</a:t>
            </a:r>
          </a:p>
        </p:txBody>
      </p:sp>
      <p:sp>
        <p:nvSpPr>
          <p:cNvPr id="60419" name="矩形 2"/>
          <p:cNvSpPr>
            <a:spLocks noChangeArrowheads="1"/>
          </p:cNvSpPr>
          <p:nvPr/>
        </p:nvSpPr>
        <p:spPr bwMode="auto">
          <a:xfrm>
            <a:off x="1524001" y="20983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0420" name="对象 3"/>
          <p:cNvGraphicFramePr>
            <a:graphicFrameLocks noChangeAspect="1"/>
          </p:cNvGraphicFramePr>
          <p:nvPr/>
        </p:nvGraphicFramePr>
        <p:xfrm>
          <a:off x="2230562" y="1801370"/>
          <a:ext cx="7730876" cy="368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图片" r:id="rId4" imgW="3296285" imgH="1570990" progId="Word.Picture.8">
                  <p:embed/>
                </p:oleObj>
              </mc:Choice>
              <mc:Fallback>
                <p:oleObj name="图片" r:id="rId4" imgW="3296285" imgH="1570990" progId="Word.Picture.8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562" y="1801370"/>
                        <a:ext cx="7730876" cy="36870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87822" y="1144016"/>
            <a:ext cx="8218488" cy="648072"/>
          </a:xfrm>
        </p:spPr>
        <p:txBody>
          <a:bodyPr>
            <a:normAutofit/>
          </a:bodyPr>
          <a:lstStyle/>
          <a:p>
            <a:r>
              <a:rPr lang="en-US" altLang="zh-CN" dirty="0"/>
              <a:t>A&gt;B&gt;C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划分优先级的一般规律</a:t>
            </a:r>
          </a:p>
        </p:txBody>
      </p:sp>
      <p:sp>
        <p:nvSpPr>
          <p:cNvPr id="5120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硬件故障中断属于最高级，其次是程序错误中断</a:t>
            </a:r>
          </a:p>
          <a:p>
            <a:r>
              <a:rPr lang="zh-CN" altLang="en-US" dirty="0"/>
              <a:t>非屏蔽中断优于可屏蔽中断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请求优先于</a:t>
            </a:r>
            <a:r>
              <a:rPr lang="en-US" altLang="zh-CN" dirty="0"/>
              <a:t>I/O</a:t>
            </a:r>
            <a:r>
              <a:rPr lang="zh-CN" altLang="en-US" dirty="0"/>
              <a:t>设备传送的中断请求</a:t>
            </a:r>
          </a:p>
          <a:p>
            <a:r>
              <a:rPr lang="zh-CN" altLang="en-US" dirty="0"/>
              <a:t>高速设备优于低速设备</a:t>
            </a:r>
            <a:endParaRPr lang="en-US" altLang="zh-CN" dirty="0"/>
          </a:p>
          <a:p>
            <a:r>
              <a:rPr lang="zh-CN" altLang="en-US" dirty="0"/>
              <a:t>输入设备的中断优于输出设备</a:t>
            </a:r>
            <a:endParaRPr lang="en-US" altLang="zh-CN" dirty="0"/>
          </a:p>
          <a:p>
            <a:r>
              <a:rPr lang="zh-CN" altLang="en-US" dirty="0"/>
              <a:t>实时设备优先于普通设备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本章主要内容</a:t>
            </a:r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输入输出系统概述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/>
              <a:t>外围设备定时方式与信息交换方式</a:t>
            </a:r>
          </a:p>
          <a:p>
            <a:r>
              <a:rPr lang="zh-CN" altLang="en-US" dirty="0"/>
              <a:t>程序中断方式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方式</a:t>
            </a:r>
          </a:p>
          <a:p>
            <a:r>
              <a:rPr lang="zh-CN" altLang="en-US" dirty="0"/>
              <a:t>通道方式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优先级实现</a:t>
            </a:r>
            <a:r>
              <a:rPr lang="en-US" altLang="zh-CN" dirty="0"/>
              <a:t>---</a:t>
            </a:r>
            <a:r>
              <a:rPr lang="zh-CN" altLang="en-US" dirty="0"/>
              <a:t>中断仲裁</a:t>
            </a:r>
          </a:p>
        </p:txBody>
      </p:sp>
      <p:sp>
        <p:nvSpPr>
          <p:cNvPr id="6963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同一时刻可能有多个设备同时发出中断请求，响应谁？</a:t>
            </a:r>
            <a:endParaRPr lang="en-US" altLang="zh-CN" dirty="0"/>
          </a:p>
          <a:p>
            <a:pPr lvl="1"/>
            <a:r>
              <a:rPr lang="zh-CN" altLang="en-US" sz="2400"/>
              <a:t>独立请求</a:t>
            </a:r>
            <a:endParaRPr lang="en-US" altLang="zh-CN" sz="2400"/>
          </a:p>
          <a:p>
            <a:pPr lvl="1"/>
            <a:r>
              <a:rPr lang="zh-CN" altLang="en-US"/>
              <a:t>链式查询</a:t>
            </a:r>
            <a:endParaRPr lang="en-US" altLang="zh-CN"/>
          </a:p>
          <a:p>
            <a:pPr lvl="1"/>
            <a:r>
              <a:rPr lang="zh-CN" altLang="en-US"/>
              <a:t>中断控制器方式</a:t>
            </a:r>
            <a:endParaRPr lang="zh-CN" altLang="en-US" sz="2400" dirty="0"/>
          </a:p>
          <a:p>
            <a:pPr lvl="1" eaLnBrk="1" hangingPunct="1"/>
            <a:r>
              <a:rPr lang="zh-CN" altLang="en-US" sz="2400"/>
              <a:t>分组</a:t>
            </a:r>
            <a:r>
              <a:rPr lang="zh-CN" altLang="en-US" sz="2400" dirty="0"/>
              <a:t>链式结构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中断请求信号的传输方式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99" y="904283"/>
            <a:ext cx="8336142" cy="56333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中断屏蔽</a:t>
            </a:r>
          </a:p>
        </p:txBody>
      </p:sp>
      <p:sp>
        <p:nvSpPr>
          <p:cNvPr id="5325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 dirty="0"/>
              <a:t>响应优先级</a:t>
            </a:r>
          </a:p>
          <a:p>
            <a:pPr lvl="1" eaLnBrk="1" hangingPunct="1"/>
            <a:r>
              <a:rPr lang="en-US" altLang="zh-CN" sz="2400" dirty="0"/>
              <a:t>CPU</a:t>
            </a:r>
            <a:r>
              <a:rPr lang="zh-CN" altLang="en-US" sz="2400" dirty="0"/>
              <a:t>对各设备中断请求进行响应，并准备好处理的先后次序，这种次序往往在硬件线路上已固定，不便于变动。</a:t>
            </a:r>
          </a:p>
          <a:p>
            <a:pPr eaLnBrk="1" hangingPunct="1"/>
            <a:r>
              <a:rPr lang="zh-CN" altLang="en-US" sz="2400" b="1" dirty="0"/>
              <a:t>处理优先级</a:t>
            </a:r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实际对各中断请求处理的先后次序。如果不使用屏蔽技术，响应的优先次序就是处理的优先次序。 </a:t>
            </a:r>
            <a:endParaRPr lang="en-US" altLang="zh-CN" sz="2400" dirty="0"/>
          </a:p>
          <a:p>
            <a:pPr eaLnBrk="1" hangingPunct="1"/>
            <a:r>
              <a:rPr lang="zh-CN" altLang="en-US" b="1" dirty="0"/>
              <a:t>中断屏蔽</a:t>
            </a:r>
            <a:r>
              <a:rPr lang="zh-CN" altLang="en-US" dirty="0"/>
              <a:t>技术可</a:t>
            </a:r>
            <a:r>
              <a:rPr lang="zh-CN" altLang="en-US" b="1" dirty="0"/>
              <a:t>动态改变</a:t>
            </a:r>
            <a:r>
              <a:rPr lang="zh-CN" altLang="en-US" dirty="0"/>
              <a:t>各设备的处理优先级</a:t>
            </a:r>
            <a:endParaRPr lang="zh-CN" altLang="en-US" sz="2800" dirty="0"/>
          </a:p>
          <a:p>
            <a:pPr lvl="1" eaLnBrk="1" hangingPunct="1"/>
            <a:endParaRPr lang="zh-CN" altLang="en-US" sz="21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中断屏蔽方式</a:t>
            </a:r>
          </a:p>
        </p:txBody>
      </p:sp>
      <p:graphicFrame>
        <p:nvGraphicFramePr>
          <p:cNvPr id="54276" name="对象 3"/>
          <p:cNvGraphicFramePr>
            <a:graphicFrameLocks noGrp="1" noChangeAspect="1"/>
          </p:cNvGraphicFramePr>
          <p:nvPr>
            <p:ph idx="1"/>
          </p:nvPr>
        </p:nvGraphicFramePr>
        <p:xfrm>
          <a:off x="3216275" y="1522413"/>
          <a:ext cx="5832475" cy="40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2" name="Picture" r:id="rId4" imgW="18164175" imgH="12449175" progId="Word.Picture.8">
                  <p:embed/>
                </p:oleObj>
              </mc:Choice>
              <mc:Fallback>
                <p:oleObj name="Picture" r:id="rId4" imgW="18164175" imgH="12449175" progId="Word.Picture.8">
                  <p:embed/>
                  <p:pic>
                    <p:nvPicPr>
                      <p:cNvPr id="0" name="对象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1522413"/>
                        <a:ext cx="5832475" cy="400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392144" y="2204864"/>
            <a:ext cx="36004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响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应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优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先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级</a:t>
            </a:r>
          </a:p>
        </p:txBody>
      </p:sp>
      <p:sp>
        <p:nvSpPr>
          <p:cNvPr id="3" name="椭圆 2"/>
          <p:cNvSpPr/>
          <p:nvPr/>
        </p:nvSpPr>
        <p:spPr>
          <a:xfrm>
            <a:off x="4907868" y="4345672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912341" y="3933892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907868" y="4764236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07868" y="5145040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6"/>
          <p:cNvSpPr txBox="1">
            <a:spLocks noChangeArrowheads="1"/>
          </p:cNvSpPr>
          <p:nvPr/>
        </p:nvSpPr>
        <p:spPr bwMode="auto">
          <a:xfrm>
            <a:off x="1590073" y="5766161"/>
            <a:ext cx="9438290" cy="10078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当</a:t>
            </a:r>
            <a:r>
              <a:rPr lang="en-US" altLang="zh-CN" dirty="0"/>
              <a:t>CPU</a:t>
            </a:r>
            <a:r>
              <a:rPr lang="zh-CN" altLang="en-US" dirty="0"/>
              <a:t>执行某个设备的中断服务程序时，如何设置中断屏蔽字？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中断屏蔽位</a:t>
            </a:r>
          </a:p>
        </p:txBody>
      </p:sp>
      <p:sp>
        <p:nvSpPr>
          <p:cNvPr id="55300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中断请求寄存器</a:t>
            </a:r>
            <a:r>
              <a:rPr lang="en-US" altLang="zh-CN" dirty="0"/>
              <a:t>IR</a:t>
            </a:r>
          </a:p>
          <a:p>
            <a:pPr lvl="1"/>
            <a:r>
              <a:rPr lang="zh-CN" altLang="en-US" dirty="0"/>
              <a:t>对应位为</a:t>
            </a:r>
            <a:r>
              <a:rPr lang="en-US" altLang="zh-CN" dirty="0"/>
              <a:t>1</a:t>
            </a:r>
            <a:r>
              <a:rPr lang="zh-CN" altLang="en-US" dirty="0"/>
              <a:t>表示相应外设发出了中断请求</a:t>
            </a:r>
            <a:endParaRPr lang="en-US" altLang="zh-CN" dirty="0"/>
          </a:p>
          <a:p>
            <a:pPr lvl="1"/>
            <a:r>
              <a:rPr lang="zh-CN" altLang="en-US" dirty="0"/>
              <a:t>中断字，中断码</a:t>
            </a:r>
            <a:endParaRPr lang="en-US" altLang="zh-CN" dirty="0"/>
          </a:p>
          <a:p>
            <a:r>
              <a:rPr lang="zh-CN" altLang="en-US" dirty="0"/>
              <a:t>中断屏蔽寄存器</a:t>
            </a:r>
            <a:r>
              <a:rPr lang="en-US" altLang="zh-CN" dirty="0"/>
              <a:t>INM</a:t>
            </a:r>
            <a:endParaRPr lang="zh-CN" altLang="en-US" dirty="0"/>
          </a:p>
          <a:p>
            <a:pPr lvl="1"/>
            <a:r>
              <a:rPr lang="zh-CN" altLang="en-US" dirty="0"/>
              <a:t>对应位为</a:t>
            </a:r>
            <a:r>
              <a:rPr lang="en-US" altLang="zh-CN" dirty="0"/>
              <a:t>1</a:t>
            </a:r>
            <a:r>
              <a:rPr lang="zh-CN" altLang="en-US" dirty="0"/>
              <a:t>设置屏蔽，否则取消屏蔽</a:t>
            </a:r>
            <a:endParaRPr lang="en-US" altLang="zh-CN" dirty="0"/>
          </a:p>
          <a:p>
            <a:pPr lvl="1"/>
            <a:r>
              <a:rPr lang="zh-CN" altLang="en-US" dirty="0"/>
              <a:t>每个设备都有自己独立的中断屏蔽字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执行某设备的中断服务子程序时将其中断屏蔽字载入</a:t>
            </a:r>
            <a:r>
              <a:rPr lang="en-US" altLang="zh-CN" dirty="0"/>
              <a:t>INM</a:t>
            </a:r>
          </a:p>
          <a:p>
            <a:pPr lvl="1"/>
            <a:r>
              <a:rPr lang="zh-CN" altLang="en-US" dirty="0"/>
              <a:t>不可屏蔽中断不受中断屏蔽寄存器的控制</a:t>
            </a:r>
            <a:endParaRPr lang="en-US" altLang="zh-CN" dirty="0"/>
          </a:p>
          <a:p>
            <a:r>
              <a:rPr lang="zh-CN" altLang="en-US" dirty="0"/>
              <a:t>中断允许触发器</a:t>
            </a:r>
            <a:r>
              <a:rPr lang="en-US" altLang="zh-CN" dirty="0"/>
              <a:t>IE</a:t>
            </a:r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屏蔽码</a:t>
            </a:r>
          </a:p>
        </p:txBody>
      </p:sp>
      <p:sp>
        <p:nvSpPr>
          <p:cNvPr id="56327" name="矩形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控制各设备接口的屏蔽触发器，可改变处理次序。</a:t>
            </a:r>
            <a:endParaRPr lang="en-US" altLang="zh-CN" dirty="0"/>
          </a:p>
          <a:p>
            <a:r>
              <a:rPr lang="zh-CN" altLang="en-US" dirty="0"/>
              <a:t>运行某个设备的中断服务程序时载入对应的屏蔽码</a:t>
            </a:r>
            <a:endParaRPr lang="en-US" altLang="zh-CN" dirty="0"/>
          </a:p>
        </p:txBody>
      </p:sp>
      <p:sp>
        <p:nvSpPr>
          <p:cNvPr id="56324" name="矩形 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38788" name="对象 4"/>
          <p:cNvGraphicFramePr>
            <a:graphicFrameLocks noChangeAspect="1"/>
          </p:cNvGraphicFramePr>
          <p:nvPr/>
        </p:nvGraphicFramePr>
        <p:xfrm>
          <a:off x="1524001" y="2797173"/>
          <a:ext cx="9737314" cy="31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7" name="Picture" r:id="rId4" imgW="24250650" imgH="7753350" progId="Word.Picture.8">
                  <p:embed/>
                </p:oleObj>
              </mc:Choice>
              <mc:Fallback>
                <p:oleObj name="Picture" r:id="rId4" imgW="24250650" imgH="7753350" progId="Word.Picture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2797173"/>
                        <a:ext cx="9737314" cy="3118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矩形 5"/>
          <p:cNvSpPr>
            <a:spLocks noChangeArrowheads="1"/>
          </p:cNvSpPr>
          <p:nvPr/>
        </p:nvSpPr>
        <p:spPr bwMode="auto">
          <a:xfrm>
            <a:off x="2566988" y="2619375"/>
            <a:ext cx="7345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buFontTx/>
              <a:buChar char="•"/>
            </a:pPr>
            <a:endParaRPr lang="zh-CN" altLang="zh-CN" sz="2400" b="1">
              <a:latin typeface="方正楷体_GB2312" panose="02000000000000000000" charset="-122"/>
              <a:ea typeface="方正楷体_GB2312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假定硬件原来的响应顺序为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0→1→2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，试设置中断屏蔽字，将中断优先级改为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1→2→0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2627862" y="3109111"/>
          <a:ext cx="6936276" cy="2507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4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4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设备</a:t>
                      </a:r>
                      <a:r>
                        <a:rPr lang="en-US" altLang="zh-CN" b="1" dirty="0"/>
                        <a:t>/</a:t>
                      </a:r>
                      <a:r>
                        <a:rPr lang="zh-CN" altLang="en-US" b="1" dirty="0"/>
                        <a:t>屏蔽字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L2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L2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中断识别（寻找入口地址）</a:t>
            </a:r>
          </a:p>
        </p:txBody>
      </p:sp>
      <p:sp>
        <p:nvSpPr>
          <p:cNvPr id="6451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向量中断</a:t>
            </a:r>
          </a:p>
          <a:p>
            <a:pPr lvl="1"/>
            <a:r>
              <a:rPr lang="zh-CN" altLang="en-US" dirty="0"/>
              <a:t>将服务程序入口</a:t>
            </a:r>
            <a:r>
              <a:rPr lang="en-US" altLang="zh-CN" dirty="0"/>
              <a:t>(</a:t>
            </a:r>
            <a:r>
              <a:rPr lang="zh-CN" altLang="en-US" dirty="0"/>
              <a:t>中断向量</a:t>
            </a:r>
            <a:r>
              <a:rPr lang="en-US" altLang="zh-CN" dirty="0"/>
              <a:t>)</a:t>
            </a:r>
            <a:r>
              <a:rPr lang="zh-CN" altLang="en-US" dirty="0"/>
              <a:t>组织在中断向量表中；响应时由硬件直接产生相应向量地址，按地址查表，取得服务程序入口，转入相应服务程序。</a:t>
            </a:r>
            <a:endParaRPr lang="en-US" altLang="zh-CN" dirty="0"/>
          </a:p>
          <a:p>
            <a:pPr lvl="2"/>
            <a:r>
              <a:rPr lang="zh-CN" altLang="en-US" dirty="0"/>
              <a:t>硬件查询法</a:t>
            </a:r>
            <a:endParaRPr lang="en-US" altLang="zh-CN" dirty="0"/>
          </a:p>
          <a:p>
            <a:pPr lvl="2"/>
            <a:r>
              <a:rPr lang="zh-CN" altLang="en-US" dirty="0"/>
              <a:t>独立请求法</a:t>
            </a:r>
            <a:endParaRPr lang="en-US" altLang="zh-CN" dirty="0"/>
          </a:p>
          <a:p>
            <a:r>
              <a:rPr lang="zh-CN" altLang="en-US" dirty="0"/>
              <a:t>非向量中断</a:t>
            </a:r>
          </a:p>
          <a:p>
            <a:pPr lvl="1"/>
            <a:r>
              <a:rPr lang="zh-CN" altLang="en-US" dirty="0"/>
              <a:t>将服务程序入口组织在查询程序中；</a:t>
            </a:r>
          </a:p>
          <a:p>
            <a:pPr lvl="1"/>
            <a:r>
              <a:rPr lang="zh-CN" altLang="en-US" dirty="0"/>
              <a:t>响应时执行查询程序查询中断源，转入相应服务程序。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程序识别     （软件方法）</a:t>
            </a:r>
          </a:p>
          <a:p>
            <a:pPr marL="914400" lvl="2" indent="0">
              <a:buNone/>
            </a:pP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中断向量法 </a:t>
            </a:r>
          </a:p>
        </p:txBody>
      </p:sp>
      <p:sp>
        <p:nvSpPr>
          <p:cNvPr id="68612" name="矩形 3"/>
          <p:cNvSpPr>
            <a:spLocks noChangeArrowheads="1"/>
          </p:cNvSpPr>
          <p:nvPr/>
        </p:nvSpPr>
        <p:spPr bwMode="auto">
          <a:xfrm>
            <a:off x="1524001" y="1520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13" name="矩形 4"/>
          <p:cNvSpPr>
            <a:spLocks noChangeArrowheads="1"/>
          </p:cNvSpPr>
          <p:nvPr/>
        </p:nvSpPr>
        <p:spPr bwMode="auto">
          <a:xfrm>
            <a:off x="1524001" y="2801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14" name="矩形 5"/>
          <p:cNvSpPr>
            <a:spLocks noChangeArrowheads="1"/>
          </p:cNvSpPr>
          <p:nvPr/>
        </p:nvSpPr>
        <p:spPr bwMode="auto">
          <a:xfrm>
            <a:off x="1524001" y="25537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8615" name="对象 6"/>
          <p:cNvGraphicFramePr>
            <a:graphicFrameLocks noChangeAspect="1"/>
          </p:cNvGraphicFramePr>
          <p:nvPr/>
        </p:nvGraphicFramePr>
        <p:xfrm>
          <a:off x="863075" y="2007632"/>
          <a:ext cx="10351549" cy="326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图片" r:id="rId4" imgW="4264025" imgH="1342390" progId="Word.Picture.8">
                  <p:embed/>
                </p:oleObj>
              </mc:Choice>
              <mc:Fallback>
                <p:oleObj name="图片" r:id="rId4" imgW="4264025" imgH="1342390" progId="Word.Picture.8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075" y="2007632"/>
                        <a:ext cx="10351549" cy="32633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程序识别</a:t>
            </a:r>
          </a:p>
        </p:txBody>
      </p:sp>
      <p:sp>
        <p:nvSpPr>
          <p:cNvPr id="66564" name="矩形 3"/>
          <p:cNvSpPr>
            <a:spLocks noChangeArrowheads="1"/>
          </p:cNvSpPr>
          <p:nvPr/>
        </p:nvSpPr>
        <p:spPr bwMode="auto">
          <a:xfrm>
            <a:off x="1524001" y="1520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6565" name="对象 4"/>
          <p:cNvGraphicFramePr>
            <a:graphicFrameLocks noChangeAspect="1"/>
          </p:cNvGraphicFramePr>
          <p:nvPr/>
        </p:nvGraphicFramePr>
        <p:xfrm>
          <a:off x="3935760" y="898731"/>
          <a:ext cx="4640884" cy="554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图片" r:id="rId4" imgW="2724785" imgH="3258185" progId="Word.Picture.8">
                  <p:embed/>
                </p:oleObj>
              </mc:Choice>
              <mc:Fallback>
                <p:oleObj name="图片" r:id="rId4" imgW="2724785" imgH="3258185" progId="Word.Picture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760" y="898731"/>
                        <a:ext cx="4640884" cy="5544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输出系统的组成与功能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dirty="0">
                <a:sym typeface="Arial" panose="020B0604020202020204" pitchFamily="34" charset="0"/>
              </a:rPr>
              <a:t>外部设备、接口部件、总线以及相应的管理软件统称为计算机的输入</a:t>
            </a:r>
            <a:r>
              <a:rPr lang="en-US" altLang="zh-CN" sz="2800" dirty="0">
                <a:sym typeface="Arial" panose="020B0604020202020204" pitchFamily="34" charset="0"/>
              </a:rPr>
              <a:t>/</a:t>
            </a:r>
            <a:r>
              <a:rPr lang="zh-CN" altLang="en-US" sz="2800" dirty="0">
                <a:sym typeface="Arial" panose="020B0604020202020204" pitchFamily="34" charset="0"/>
              </a:rPr>
              <a:t>输出系统，简称</a:t>
            </a:r>
            <a:r>
              <a:rPr lang="en-US" altLang="zh-CN" sz="2800" b="1" dirty="0">
                <a:sym typeface="Arial" panose="020B0604020202020204" pitchFamily="34" charset="0"/>
              </a:rPr>
              <a:t>I/O</a:t>
            </a:r>
            <a:r>
              <a:rPr lang="zh-CN" altLang="en-US" sz="2800" b="1" dirty="0">
                <a:sym typeface="Arial" panose="020B0604020202020204" pitchFamily="34" charset="0"/>
              </a:rPr>
              <a:t>系统</a:t>
            </a:r>
            <a:endParaRPr lang="en-US" altLang="zh-CN" sz="2800" b="1" dirty="0">
              <a:sym typeface="Arial" panose="020B0604020202020204" pitchFamily="34" charset="0"/>
            </a:endParaRPr>
          </a:p>
          <a:p>
            <a:pPr lvl="1"/>
            <a:r>
              <a:rPr lang="zh-CN" altLang="en-US" sz="2600" dirty="0">
                <a:cs typeface="Arial" panose="020B0604020202020204" pitchFamily="34" charset="0"/>
              </a:rPr>
              <a:t>完成计算机内部二进制信息与外部多种信息形式间的交流</a:t>
            </a:r>
            <a:endParaRPr lang="en-US" altLang="zh-CN" sz="2600" dirty="0">
              <a:cs typeface="Arial" panose="020B0604020202020204" pitchFamily="34" charset="0"/>
            </a:endParaRPr>
          </a:p>
          <a:p>
            <a:pPr lvl="1"/>
            <a:r>
              <a:rPr lang="zh-CN" altLang="en-US" sz="2600" dirty="0">
                <a:cs typeface="Arial" panose="020B0604020202020204" pitchFamily="34" charset="0"/>
              </a:rPr>
              <a:t>保证</a:t>
            </a:r>
            <a:r>
              <a:rPr lang="en-US" altLang="zh-CN" sz="2600" dirty="0">
                <a:cs typeface="Arial" panose="020B0604020202020204" pitchFamily="34" charset="0"/>
              </a:rPr>
              <a:t>CPU</a:t>
            </a:r>
            <a:r>
              <a:rPr lang="zh-CN" altLang="en-US" sz="2600" dirty="0">
                <a:cs typeface="Arial" panose="020B0604020202020204" pitchFamily="34" charset="0"/>
              </a:rPr>
              <a:t>能够正确选择</a:t>
            </a:r>
            <a:r>
              <a:rPr lang="en-US" altLang="zh-CN" sz="2600" dirty="0">
                <a:cs typeface="Arial" panose="020B0604020202020204" pitchFamily="34" charset="0"/>
              </a:rPr>
              <a:t>I/O</a:t>
            </a:r>
            <a:r>
              <a:rPr lang="zh-CN" altLang="en-US" sz="2600" dirty="0">
                <a:cs typeface="Arial" panose="020B0604020202020204" pitchFamily="34" charset="0"/>
              </a:rPr>
              <a:t>设备并实现对其控制，与数据传输</a:t>
            </a:r>
          </a:p>
          <a:p>
            <a:pPr lvl="1"/>
            <a:r>
              <a:rPr lang="zh-CN" altLang="en-US" sz="2600" dirty="0">
                <a:cs typeface="Arial" panose="020B0604020202020204" pitchFamily="34" charset="0"/>
              </a:rPr>
              <a:t>利用数据缓冲、合适的数据传送方式，实现主机外设间</a:t>
            </a:r>
            <a:r>
              <a:rPr lang="zh-CN" altLang="en-US" sz="2600">
                <a:cs typeface="Arial" panose="020B0604020202020204" pitchFamily="34" charset="0"/>
              </a:rPr>
              <a:t>速度匹配</a:t>
            </a:r>
            <a:endParaRPr lang="en-US" altLang="zh-CN" sz="2600">
              <a:cs typeface="Arial" panose="020B0604020202020204" pitchFamily="34" charset="0"/>
            </a:endParaRPr>
          </a:p>
          <a:p>
            <a:pPr lvl="1"/>
            <a:r>
              <a:rPr lang="en-US" altLang="zh-CN" sz="2600">
                <a:cs typeface="Arial" panose="020B0604020202020204" pitchFamily="34" charset="0"/>
              </a:rPr>
              <a:t>I/O</a:t>
            </a:r>
            <a:r>
              <a:rPr lang="zh-CN" altLang="en-US" sz="2600">
                <a:cs typeface="Arial" panose="020B0604020202020204" pitchFamily="34" charset="0"/>
              </a:rPr>
              <a:t>硬件</a:t>
            </a:r>
            <a:endParaRPr lang="en-US" altLang="zh-CN" sz="2600">
              <a:cs typeface="Arial" panose="020B0604020202020204" pitchFamily="34" charset="0"/>
            </a:endParaRPr>
          </a:p>
          <a:p>
            <a:pPr lvl="2"/>
            <a:r>
              <a:rPr lang="zh-CN" altLang="en-US" sz="2200">
                <a:cs typeface="Arial" panose="020B0604020202020204" pitchFamily="34" charset="0"/>
              </a:rPr>
              <a:t>外设、控制器、</a:t>
            </a:r>
            <a:r>
              <a:rPr lang="en-US" altLang="zh-CN" sz="2200">
                <a:cs typeface="Arial" panose="020B0604020202020204" pitchFamily="34" charset="0"/>
              </a:rPr>
              <a:t>I/O</a:t>
            </a:r>
            <a:r>
              <a:rPr lang="zh-CN" altLang="en-US" sz="2200">
                <a:cs typeface="Arial" panose="020B0604020202020204" pitchFamily="34" charset="0"/>
              </a:rPr>
              <a:t>接口、总线</a:t>
            </a:r>
            <a:endParaRPr lang="en-US" altLang="zh-CN" sz="2200">
              <a:cs typeface="Arial" panose="020B0604020202020204" pitchFamily="34" charset="0"/>
            </a:endParaRPr>
          </a:p>
          <a:p>
            <a:pPr lvl="1"/>
            <a:r>
              <a:rPr lang="en-US" altLang="zh-CN" sz="2600">
                <a:cs typeface="Arial" panose="020B0604020202020204" pitchFamily="34" charset="0"/>
              </a:rPr>
              <a:t>I/O</a:t>
            </a:r>
            <a:r>
              <a:rPr lang="zh-CN" altLang="en-US" sz="2600">
                <a:cs typeface="Arial" panose="020B0604020202020204" pitchFamily="34" charset="0"/>
              </a:rPr>
              <a:t>软件</a:t>
            </a:r>
            <a:endParaRPr lang="en-US" altLang="zh-CN" sz="2600">
              <a:cs typeface="Arial" panose="020B0604020202020204" pitchFamily="34" charset="0"/>
            </a:endParaRPr>
          </a:p>
          <a:p>
            <a:pPr lvl="2"/>
            <a:r>
              <a:rPr lang="en-US" altLang="zh-CN" sz="2200">
                <a:cs typeface="Arial" panose="020B0604020202020204" pitchFamily="34" charset="0"/>
              </a:rPr>
              <a:t>OS</a:t>
            </a:r>
            <a:r>
              <a:rPr lang="zh-CN" altLang="en-US" sz="2200">
                <a:cs typeface="Arial" panose="020B0604020202020204" pitchFamily="34" charset="0"/>
              </a:rPr>
              <a:t>无关库，设备无关库，驱动</a:t>
            </a:r>
          </a:p>
          <a:p>
            <a:endParaRPr lang="zh-CN" altLang="en-US" sz="2800" dirty="0">
              <a:cs typeface="Arial" panose="020B0604020202020204" pitchFamily="34" charset="0"/>
            </a:endParaRPr>
          </a:p>
          <a:p>
            <a:endParaRPr lang="zh-CN" altLang="en-US" sz="2800" b="1" dirty="0"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43" y="4382064"/>
            <a:ext cx="3877357" cy="1752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中断处理中的问题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中断响应条件</a:t>
            </a:r>
            <a:endParaRPr lang="en-US" altLang="zh-CN" dirty="0"/>
          </a:p>
          <a:p>
            <a:pPr lvl="1"/>
            <a:r>
              <a:rPr lang="zh-CN" altLang="en-US" dirty="0"/>
              <a:t>中断允许触发器处于允许状态</a:t>
            </a:r>
            <a:endParaRPr lang="en-US" altLang="zh-CN" dirty="0"/>
          </a:p>
          <a:p>
            <a:pPr lvl="1"/>
            <a:r>
              <a:rPr lang="zh-CN" altLang="en-US" dirty="0"/>
              <a:t>对应的中断未被屏蔽</a:t>
            </a:r>
            <a:endParaRPr lang="en-US" altLang="zh-CN" dirty="0"/>
          </a:p>
          <a:p>
            <a:pPr lvl="1"/>
            <a:r>
              <a:rPr lang="zh-CN" altLang="en-US" dirty="0"/>
              <a:t>无更高优先级的</a:t>
            </a:r>
            <a:r>
              <a:rPr lang="en-US" altLang="zh-CN" dirty="0"/>
              <a:t>DMA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中断嵌套必须优先级更高</a:t>
            </a:r>
            <a:endParaRPr lang="en-US" altLang="zh-CN" dirty="0"/>
          </a:p>
          <a:p>
            <a:pPr lvl="1"/>
            <a:r>
              <a:rPr lang="zh-CN" altLang="en-US" dirty="0"/>
              <a:t>指令已经执行完最后一个机器周期</a:t>
            </a:r>
            <a:endParaRPr lang="en-US" altLang="zh-CN" dirty="0"/>
          </a:p>
          <a:p>
            <a:pPr lvl="2"/>
            <a:r>
              <a:rPr lang="zh-CN" altLang="en-US" dirty="0"/>
              <a:t>保证指令执行的完整性；</a:t>
            </a:r>
            <a:endParaRPr lang="en-US" altLang="zh-CN" dirty="0"/>
          </a:p>
          <a:p>
            <a:pPr lvl="2"/>
            <a:r>
              <a:rPr lang="zh-CN" altLang="en-US" dirty="0"/>
              <a:t>缺页中断的中断时机？</a:t>
            </a:r>
            <a:endParaRPr lang="en-US" altLang="zh-CN" dirty="0"/>
          </a:p>
          <a:p>
            <a:r>
              <a:rPr lang="zh-CN" altLang="en-US" dirty="0"/>
              <a:t>保存现场，恢复现场</a:t>
            </a:r>
            <a:endParaRPr lang="en-US" altLang="zh-CN" dirty="0"/>
          </a:p>
          <a:p>
            <a:pPr lvl="1"/>
            <a:r>
              <a:rPr lang="zh-CN" altLang="en-US" dirty="0"/>
              <a:t>中断程序用到的通用寄存器，</a:t>
            </a:r>
            <a:r>
              <a:rPr lang="en-US" altLang="zh-CN" dirty="0"/>
              <a:t>EPC</a:t>
            </a:r>
            <a:r>
              <a:rPr lang="zh-CN" altLang="en-US" dirty="0"/>
              <a:t>，屏蔽字</a:t>
            </a:r>
            <a:endParaRPr lang="en-US" altLang="zh-CN" dirty="0"/>
          </a:p>
          <a:p>
            <a:pPr lvl="1"/>
            <a:r>
              <a:rPr lang="zh-CN" altLang="en-US" dirty="0"/>
              <a:t>缺页中断的断点和普通中断断点不一致</a:t>
            </a:r>
          </a:p>
          <a:p>
            <a:r>
              <a:rPr lang="zh-CN" altLang="en-US" dirty="0"/>
              <a:t>中断过程由软硬件结合完成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直接箭头连接符 167"/>
          <p:cNvCxnSpPr/>
          <p:nvPr/>
        </p:nvCxnSpPr>
        <p:spPr>
          <a:xfrm>
            <a:off x="6920733" y="4465946"/>
            <a:ext cx="1003543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 163"/>
          <p:cNvSpPr/>
          <p:nvPr/>
        </p:nvSpPr>
        <p:spPr>
          <a:xfrm>
            <a:off x="1695596" y="1840870"/>
            <a:ext cx="5225137" cy="3356288"/>
          </a:xfrm>
          <a:prstGeom prst="rect">
            <a:avLst/>
          </a:prstGeom>
          <a:solidFill>
            <a:srgbClr val="92C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2" name="组合 161"/>
          <p:cNvGrpSpPr/>
          <p:nvPr/>
        </p:nvGrpSpPr>
        <p:grpSpPr>
          <a:xfrm>
            <a:off x="3276018" y="2486291"/>
            <a:ext cx="2096563" cy="1177113"/>
            <a:chOff x="4620015" y="1590553"/>
            <a:chExt cx="3014813" cy="1177113"/>
          </a:xfrm>
        </p:grpSpPr>
        <p:cxnSp>
          <p:nvCxnSpPr>
            <p:cNvPr id="136" name="直接箭头连接符 135"/>
            <p:cNvCxnSpPr/>
            <p:nvPr/>
          </p:nvCxnSpPr>
          <p:spPr>
            <a:xfrm flipH="1">
              <a:off x="4620015" y="1590553"/>
              <a:ext cx="301481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/>
            <p:nvPr/>
          </p:nvCxnSpPr>
          <p:spPr>
            <a:xfrm flipH="1">
              <a:off x="5176782" y="1948078"/>
              <a:ext cx="2458046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/>
            <p:nvPr/>
          </p:nvCxnSpPr>
          <p:spPr>
            <a:xfrm flipH="1">
              <a:off x="5728057" y="2378240"/>
              <a:ext cx="190677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/>
            <p:nvPr/>
          </p:nvCxnSpPr>
          <p:spPr>
            <a:xfrm flipH="1">
              <a:off x="6670951" y="2767666"/>
              <a:ext cx="963877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箭头连接符 65"/>
          <p:cNvCxnSpPr/>
          <p:nvPr/>
        </p:nvCxnSpPr>
        <p:spPr>
          <a:xfrm flipH="1">
            <a:off x="1583587" y="2415488"/>
            <a:ext cx="150086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H="1">
            <a:off x="1985213" y="2789501"/>
            <a:ext cx="142121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V="1">
            <a:off x="2627965" y="2591053"/>
            <a:ext cx="0" cy="2113719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3120672" y="2959347"/>
            <a:ext cx="379904" cy="1566653"/>
            <a:chOff x="2632017" y="4157592"/>
            <a:chExt cx="177661" cy="732640"/>
          </a:xfrm>
        </p:grpSpPr>
        <p:cxnSp>
          <p:nvCxnSpPr>
            <p:cNvPr id="113" name="直接箭头连接符 112"/>
            <p:cNvCxnSpPr/>
            <p:nvPr/>
          </p:nvCxnSpPr>
          <p:spPr>
            <a:xfrm flipV="1">
              <a:off x="2632017" y="4157593"/>
              <a:ext cx="0" cy="73263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/>
            <p:nvPr/>
          </p:nvCxnSpPr>
          <p:spPr>
            <a:xfrm flipH="1">
              <a:off x="2632992" y="4157592"/>
              <a:ext cx="176686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>
            <a:off x="3563978" y="3375674"/>
            <a:ext cx="430868" cy="1150317"/>
            <a:chOff x="2644974" y="4157592"/>
            <a:chExt cx="119494" cy="732640"/>
          </a:xfrm>
        </p:grpSpPr>
        <p:cxnSp>
          <p:nvCxnSpPr>
            <p:cNvPr id="127" name="直接箭头连接符 126"/>
            <p:cNvCxnSpPr/>
            <p:nvPr/>
          </p:nvCxnSpPr>
          <p:spPr>
            <a:xfrm flipV="1">
              <a:off x="2644974" y="4157593"/>
              <a:ext cx="0" cy="73263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/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/>
          <p:cNvGrpSpPr/>
          <p:nvPr/>
        </p:nvGrpSpPr>
        <p:grpSpPr>
          <a:xfrm>
            <a:off x="4027167" y="3759317"/>
            <a:ext cx="471987" cy="767176"/>
            <a:chOff x="2644974" y="4157592"/>
            <a:chExt cx="119494" cy="749219"/>
          </a:xfrm>
        </p:grpSpPr>
        <p:cxnSp>
          <p:nvCxnSpPr>
            <p:cNvPr id="130" name="直接箭头连接符 129"/>
            <p:cNvCxnSpPr/>
            <p:nvPr/>
          </p:nvCxnSpPr>
          <p:spPr>
            <a:xfrm flipV="1">
              <a:off x="2644974" y="4157594"/>
              <a:ext cx="0" cy="749217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/>
            <p:cNvCxnSpPr/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直接箭头连接符 131"/>
          <p:cNvCxnSpPr/>
          <p:nvPr/>
        </p:nvCxnSpPr>
        <p:spPr>
          <a:xfrm flipH="1">
            <a:off x="1993133" y="3168563"/>
            <a:ext cx="1995393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流程图: 延期 69"/>
          <p:cNvSpPr/>
          <p:nvPr/>
        </p:nvSpPr>
        <p:spPr>
          <a:xfrm>
            <a:off x="3414343" y="271197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121" name="流程图: 延期 120"/>
          <p:cNvSpPr/>
          <p:nvPr/>
        </p:nvSpPr>
        <p:spPr>
          <a:xfrm>
            <a:off x="4491829" y="350451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122" name="流程图: 延期 121"/>
          <p:cNvSpPr/>
          <p:nvPr/>
        </p:nvSpPr>
        <p:spPr>
          <a:xfrm>
            <a:off x="3963152" y="310733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cxnSp>
        <p:nvCxnSpPr>
          <p:cNvPr id="134" name="直接箭头连接符 133"/>
          <p:cNvCxnSpPr/>
          <p:nvPr/>
        </p:nvCxnSpPr>
        <p:spPr>
          <a:xfrm flipH="1">
            <a:off x="1972511" y="3575919"/>
            <a:ext cx="2517475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/>
          <p:cNvGrpSpPr/>
          <p:nvPr/>
        </p:nvGrpSpPr>
        <p:grpSpPr>
          <a:xfrm>
            <a:off x="1272486" y="2415488"/>
            <a:ext cx="540695" cy="1176600"/>
            <a:chOff x="1431167" y="1519750"/>
            <a:chExt cx="1421212" cy="1176600"/>
          </a:xfrm>
        </p:grpSpPr>
        <p:cxnSp>
          <p:nvCxnSpPr>
            <p:cNvPr id="151" name="直接箭头连接符 150"/>
            <p:cNvCxnSpPr/>
            <p:nvPr/>
          </p:nvCxnSpPr>
          <p:spPr>
            <a:xfrm flipH="1">
              <a:off x="1431167" y="1519750"/>
              <a:ext cx="142121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 flipH="1">
              <a:off x="1431167" y="1907342"/>
              <a:ext cx="142121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/>
            <p:cNvCxnSpPr/>
            <p:nvPr/>
          </p:nvCxnSpPr>
          <p:spPr>
            <a:xfrm flipH="1">
              <a:off x="1431167" y="2696350"/>
              <a:ext cx="142121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文本框 4"/>
          <p:cNvSpPr txBox="1"/>
          <p:nvPr/>
        </p:nvSpPr>
        <p:spPr>
          <a:xfrm>
            <a:off x="917426" y="2297000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IR0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9" name="文本框 4"/>
          <p:cNvSpPr txBox="1"/>
          <p:nvPr/>
        </p:nvSpPr>
        <p:spPr>
          <a:xfrm>
            <a:off x="917426" y="2669472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IR1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0" name="文本框 4"/>
          <p:cNvSpPr txBox="1"/>
          <p:nvPr/>
        </p:nvSpPr>
        <p:spPr>
          <a:xfrm>
            <a:off x="917426" y="3461329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IR7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7879234" y="1833788"/>
            <a:ext cx="3444526" cy="4363811"/>
          </a:xfrm>
          <a:prstGeom prst="rect">
            <a:avLst/>
          </a:prstGeom>
          <a:solidFill>
            <a:srgbClr val="92C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直接箭头连接符 166"/>
          <p:cNvCxnSpPr/>
          <p:nvPr/>
        </p:nvCxnSpPr>
        <p:spPr>
          <a:xfrm flipH="1">
            <a:off x="2627963" y="2594810"/>
            <a:ext cx="253439" cy="0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流程图: 延期 64"/>
          <p:cNvSpPr/>
          <p:nvPr/>
        </p:nvSpPr>
        <p:spPr>
          <a:xfrm>
            <a:off x="2855111" y="232749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cxnSp>
        <p:nvCxnSpPr>
          <p:cNvPr id="170" name="直接箭头连接符 169"/>
          <p:cNvCxnSpPr/>
          <p:nvPr/>
        </p:nvCxnSpPr>
        <p:spPr>
          <a:xfrm flipH="1">
            <a:off x="6685207" y="5537208"/>
            <a:ext cx="2377116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4"/>
          <p:cNvSpPr txBox="1"/>
          <p:nvPr/>
        </p:nvSpPr>
        <p:spPr>
          <a:xfrm>
            <a:off x="4894701" y="5365961"/>
            <a:ext cx="1777216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不可屏蔽中断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2" name="文本框 4"/>
          <p:cNvSpPr txBox="1"/>
          <p:nvPr/>
        </p:nvSpPr>
        <p:spPr>
          <a:xfrm>
            <a:off x="7115879" y="5523618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NMI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3" name="文本框 4"/>
          <p:cNvSpPr txBox="1"/>
          <p:nvPr/>
        </p:nvSpPr>
        <p:spPr>
          <a:xfrm>
            <a:off x="7127655" y="4457220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INTA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4" name="文本框 4"/>
          <p:cNvSpPr txBox="1"/>
          <p:nvPr/>
        </p:nvSpPr>
        <p:spPr>
          <a:xfrm>
            <a:off x="7115879" y="3128618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5" name="文本框 4"/>
          <p:cNvSpPr txBox="1"/>
          <p:nvPr/>
        </p:nvSpPr>
        <p:spPr>
          <a:xfrm>
            <a:off x="2765350" y="1461870"/>
            <a:ext cx="10698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系统总线</a:t>
            </a:r>
            <a:endParaRPr 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77" name="文本框 4"/>
          <p:cNvSpPr txBox="1"/>
          <p:nvPr/>
        </p:nvSpPr>
        <p:spPr>
          <a:xfrm>
            <a:off x="5914981" y="2519900"/>
            <a:ext cx="993917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中断编号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3" name="文本框 4"/>
          <p:cNvSpPr txBox="1"/>
          <p:nvPr/>
        </p:nvSpPr>
        <p:spPr>
          <a:xfrm>
            <a:off x="1713427" y="4562544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4" name="文本框 4"/>
          <p:cNvSpPr txBox="1"/>
          <p:nvPr/>
        </p:nvSpPr>
        <p:spPr>
          <a:xfrm>
            <a:off x="1713427" y="3832149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9062636" y="2025364"/>
            <a:ext cx="531748" cy="4012579"/>
            <a:chOff x="4429527" y="4006873"/>
            <a:chExt cx="1125139" cy="514836"/>
          </a:xfrm>
        </p:grpSpPr>
        <p:sp>
          <p:nvSpPr>
            <p:cNvPr id="187" name="矩形 186"/>
            <p:cNvSpPr/>
            <p:nvPr/>
          </p:nvSpPr>
          <p:spPr>
            <a:xfrm>
              <a:off x="4429527" y="4006873"/>
              <a:ext cx="1125139" cy="5148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8" name="文本框 4"/>
            <p:cNvSpPr txBox="1"/>
            <p:nvPr/>
          </p:nvSpPr>
          <p:spPr>
            <a:xfrm>
              <a:off x="4506834" y="4192316"/>
              <a:ext cx="978209" cy="142162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中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断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逻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辑</a:t>
              </a:r>
              <a:endParaRPr 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cxnSp>
        <p:nvCxnSpPr>
          <p:cNvPr id="147" name="直接箭头连接符 146"/>
          <p:cNvCxnSpPr/>
          <p:nvPr/>
        </p:nvCxnSpPr>
        <p:spPr>
          <a:xfrm flipH="1">
            <a:off x="5893308" y="3429000"/>
            <a:ext cx="249631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9598815" y="2026419"/>
            <a:ext cx="1431508" cy="3650795"/>
            <a:chOff x="9598814" y="2026419"/>
            <a:chExt cx="1704787" cy="3650795"/>
          </a:xfrm>
        </p:grpSpPr>
        <p:grpSp>
          <p:nvGrpSpPr>
            <p:cNvPr id="201" name="组合 200"/>
            <p:cNvGrpSpPr/>
            <p:nvPr/>
          </p:nvGrpSpPr>
          <p:grpSpPr>
            <a:xfrm>
              <a:off x="9598814" y="2026419"/>
              <a:ext cx="1698185" cy="311128"/>
              <a:chOff x="9446415" y="2093094"/>
              <a:chExt cx="1427158" cy="311128"/>
            </a:xfrm>
          </p:grpSpPr>
          <p:cxnSp>
            <p:nvCxnSpPr>
              <p:cNvPr id="191" name="直接箭头连接符 190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2" name="组合 191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94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除零故障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02" name="组合 201"/>
            <p:cNvGrpSpPr/>
            <p:nvPr/>
          </p:nvGrpSpPr>
          <p:grpSpPr>
            <a:xfrm>
              <a:off x="9598814" y="2503514"/>
              <a:ext cx="1698185" cy="311128"/>
              <a:chOff x="9446415" y="2093094"/>
              <a:chExt cx="1427158" cy="311128"/>
            </a:xfrm>
          </p:grpSpPr>
          <p:cxnSp>
            <p:nvCxnSpPr>
              <p:cNvPr id="203" name="直接箭头连接符 202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" name="组合 203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06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段故障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07" name="组合 206"/>
            <p:cNvGrpSpPr/>
            <p:nvPr/>
          </p:nvGrpSpPr>
          <p:grpSpPr>
            <a:xfrm>
              <a:off x="9601250" y="2980609"/>
              <a:ext cx="1698185" cy="311128"/>
              <a:chOff x="9446415" y="2093094"/>
              <a:chExt cx="1427158" cy="311128"/>
            </a:xfrm>
          </p:grpSpPr>
          <p:cxnSp>
            <p:nvCxnSpPr>
              <p:cNvPr id="208" name="直接箭头连接符 207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" name="组合 208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11" name="文本框 4"/>
                <p:cNvSpPr txBox="1"/>
                <p:nvPr/>
              </p:nvSpPr>
              <p:spPr>
                <a:xfrm>
                  <a:off x="4506833" y="4058594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缺页异常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12" name="组合 211"/>
            <p:cNvGrpSpPr/>
            <p:nvPr/>
          </p:nvGrpSpPr>
          <p:grpSpPr>
            <a:xfrm>
              <a:off x="9601250" y="3457704"/>
              <a:ext cx="1698185" cy="311128"/>
              <a:chOff x="9446415" y="2093094"/>
              <a:chExt cx="1427158" cy="311128"/>
            </a:xfrm>
          </p:grpSpPr>
          <p:cxnSp>
            <p:nvCxnSpPr>
              <p:cNvPr id="213" name="直接箭头连接符 212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" name="组合 213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15" name="矩形 214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16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非法指令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17" name="组合 216"/>
            <p:cNvGrpSpPr/>
            <p:nvPr/>
          </p:nvGrpSpPr>
          <p:grpSpPr>
            <a:xfrm>
              <a:off x="9603685" y="3934799"/>
              <a:ext cx="1698185" cy="311128"/>
              <a:chOff x="9446415" y="2093094"/>
              <a:chExt cx="1427158" cy="311128"/>
            </a:xfrm>
          </p:grpSpPr>
          <p:cxnSp>
            <p:nvCxnSpPr>
              <p:cNvPr id="218" name="直接箭头连接符 217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" name="组合 218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20" name="矩形 219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21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越界访问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22" name="组合 221"/>
            <p:cNvGrpSpPr/>
            <p:nvPr/>
          </p:nvGrpSpPr>
          <p:grpSpPr>
            <a:xfrm>
              <a:off x="9603685" y="4411894"/>
              <a:ext cx="1698185" cy="311128"/>
              <a:chOff x="9446415" y="2093094"/>
              <a:chExt cx="1427158" cy="311128"/>
            </a:xfrm>
          </p:grpSpPr>
          <p:cxnSp>
            <p:nvCxnSpPr>
              <p:cNvPr id="223" name="直接箭头连接符 222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组合 223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25" name="矩形 224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26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溢出异常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27" name="组合 226"/>
            <p:cNvGrpSpPr/>
            <p:nvPr/>
          </p:nvGrpSpPr>
          <p:grpSpPr>
            <a:xfrm>
              <a:off x="9605416" y="4888989"/>
              <a:ext cx="1698185" cy="311128"/>
              <a:chOff x="9446415" y="2093094"/>
              <a:chExt cx="1427158" cy="311128"/>
            </a:xfrm>
          </p:grpSpPr>
          <p:cxnSp>
            <p:nvCxnSpPr>
              <p:cNvPr id="228" name="直接箭头连接符 227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9" name="组合 228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30" name="矩形 229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31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单步中断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32" name="组合 231"/>
            <p:cNvGrpSpPr/>
            <p:nvPr/>
          </p:nvGrpSpPr>
          <p:grpSpPr>
            <a:xfrm>
              <a:off x="9605416" y="5366086"/>
              <a:ext cx="1698185" cy="311128"/>
              <a:chOff x="9446415" y="2093094"/>
              <a:chExt cx="1427158" cy="311128"/>
            </a:xfrm>
          </p:grpSpPr>
          <p:cxnSp>
            <p:nvCxnSpPr>
              <p:cNvPr id="233" name="直接箭头连接符 232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组合 233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35" name="矩形 234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36" name="文本框 4"/>
                <p:cNvSpPr txBox="1"/>
                <p:nvPr/>
              </p:nvSpPr>
              <p:spPr>
                <a:xfrm>
                  <a:off x="4506833" y="4058593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数未对齐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238" name="文本框 4"/>
          <p:cNvSpPr txBox="1"/>
          <p:nvPr/>
        </p:nvSpPr>
        <p:spPr>
          <a:xfrm>
            <a:off x="8088907" y="2097897"/>
            <a:ext cx="766807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CPU</a:t>
            </a:r>
            <a:endParaRPr lang="zh-CN" dirty="0">
              <a:solidFill>
                <a:srgbClr val="C00000"/>
              </a:solidFill>
            </a:endParaRPr>
          </a:p>
        </p:txBody>
      </p:sp>
      <p:sp>
        <p:nvSpPr>
          <p:cNvPr id="239" name="文本框 4"/>
          <p:cNvSpPr txBox="1"/>
          <p:nvPr/>
        </p:nvSpPr>
        <p:spPr>
          <a:xfrm>
            <a:off x="3351646" y="2056130"/>
            <a:ext cx="1657701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中断控制器</a:t>
            </a:r>
            <a:endParaRPr lang="zh-CN" b="1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243" name="直接箭头连接符 242"/>
          <p:cNvCxnSpPr/>
          <p:nvPr/>
        </p:nvCxnSpPr>
        <p:spPr>
          <a:xfrm flipH="1">
            <a:off x="8780780" y="3503542"/>
            <a:ext cx="277410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组合 249"/>
          <p:cNvGrpSpPr/>
          <p:nvPr/>
        </p:nvGrpSpPr>
        <p:grpSpPr>
          <a:xfrm>
            <a:off x="8254835" y="3619808"/>
            <a:ext cx="255522" cy="284148"/>
            <a:chOff x="2644974" y="4157592"/>
            <a:chExt cx="119494" cy="132881"/>
          </a:xfrm>
        </p:grpSpPr>
        <p:cxnSp>
          <p:nvCxnSpPr>
            <p:cNvPr id="251" name="直接箭头连接符 250"/>
            <p:cNvCxnSpPr/>
            <p:nvPr/>
          </p:nvCxnSpPr>
          <p:spPr>
            <a:xfrm flipV="1">
              <a:off x="2644974" y="4157593"/>
              <a:ext cx="0" cy="13288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箭头连接符 251"/>
            <p:cNvCxnSpPr/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流程图: 延期 240"/>
          <p:cNvSpPr/>
          <p:nvPr/>
        </p:nvSpPr>
        <p:spPr>
          <a:xfrm>
            <a:off x="8387875" y="3354088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255" name="文本框 4"/>
          <p:cNvSpPr txBox="1"/>
          <p:nvPr/>
        </p:nvSpPr>
        <p:spPr>
          <a:xfrm>
            <a:off x="7914143" y="4175730"/>
            <a:ext cx="783963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IE/IF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7" name="文本框 4"/>
          <p:cNvSpPr txBox="1"/>
          <p:nvPr/>
        </p:nvSpPr>
        <p:spPr>
          <a:xfrm>
            <a:off x="9870969" y="5825472"/>
            <a:ext cx="1294905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内部异常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813182" y="2211321"/>
            <a:ext cx="464127" cy="1569321"/>
            <a:chOff x="2037164" y="3995283"/>
            <a:chExt cx="371502" cy="733888"/>
          </a:xfrm>
        </p:grpSpPr>
        <p:sp>
          <p:nvSpPr>
            <p:cNvPr id="36" name="矩形 35"/>
            <p:cNvSpPr/>
            <p:nvPr/>
          </p:nvSpPr>
          <p:spPr>
            <a:xfrm>
              <a:off x="2037164" y="3995283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037164" y="4176260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037164" y="4357237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037164" y="4538214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398673" y="4503320"/>
            <a:ext cx="1868404" cy="408338"/>
            <a:chOff x="2516019" y="5608346"/>
            <a:chExt cx="1080276" cy="190958"/>
          </a:xfrm>
        </p:grpSpPr>
        <p:sp>
          <p:nvSpPr>
            <p:cNvPr id="44" name="矩形 43"/>
            <p:cNvSpPr/>
            <p:nvPr/>
          </p:nvSpPr>
          <p:spPr>
            <a:xfrm>
              <a:off x="2516019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786088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056157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326226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49" name="矩形 248"/>
          <p:cNvSpPr/>
          <p:nvPr/>
        </p:nvSpPr>
        <p:spPr>
          <a:xfrm>
            <a:off x="8064672" y="3865285"/>
            <a:ext cx="442389" cy="306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b="1">
                <a:solidFill>
                  <a:schemeClr val="tx1"/>
                </a:solidFill>
              </a:rPr>
              <a:t>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16" name="文本框 4"/>
          <p:cNvSpPr txBox="1"/>
          <p:nvPr/>
        </p:nvSpPr>
        <p:spPr>
          <a:xfrm>
            <a:off x="3425920" y="5920601"/>
            <a:ext cx="1294905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外部中断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>
            <a:off x="2591406" y="1352341"/>
            <a:ext cx="0" cy="49097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/>
          <p:nvPr/>
        </p:nvCxnSpPr>
        <p:spPr>
          <a:xfrm>
            <a:off x="9664177" y="1313417"/>
            <a:ext cx="0" cy="520371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4"/>
          <p:cNvSpPr txBox="1"/>
          <p:nvPr/>
        </p:nvSpPr>
        <p:spPr>
          <a:xfrm>
            <a:off x="5907162" y="3143855"/>
            <a:ext cx="993917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中断请求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46" name="直接箭头连接符 145"/>
          <p:cNvCxnSpPr/>
          <p:nvPr/>
        </p:nvCxnSpPr>
        <p:spPr>
          <a:xfrm flipH="1">
            <a:off x="5907166" y="2486291"/>
            <a:ext cx="465673" cy="0"/>
          </a:xfrm>
          <a:prstGeom prst="straightConnector1">
            <a:avLst/>
          </a:prstGeom>
          <a:ln w="50800" cap="sq">
            <a:solidFill>
              <a:schemeClr val="bg2">
                <a:lumMod val="50000"/>
              </a:schemeClr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4"/>
          <p:cNvSpPr txBox="1"/>
          <p:nvPr/>
        </p:nvSpPr>
        <p:spPr>
          <a:xfrm>
            <a:off x="5557244" y="1524973"/>
            <a:ext cx="887396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DBUS</a:t>
            </a:r>
            <a:endParaRPr 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2" name="文本框 4"/>
          <p:cNvSpPr txBox="1"/>
          <p:nvPr/>
        </p:nvSpPr>
        <p:spPr>
          <a:xfrm>
            <a:off x="1388701" y="5346626"/>
            <a:ext cx="1777216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可屏蔽中断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43" name="直接箭头连接符 142"/>
          <p:cNvCxnSpPr/>
          <p:nvPr/>
        </p:nvCxnSpPr>
        <p:spPr>
          <a:xfrm>
            <a:off x="1126153" y="3750652"/>
            <a:ext cx="0" cy="1761437"/>
          </a:xfrm>
          <a:prstGeom prst="straightConnector1">
            <a:avLst/>
          </a:prstGeom>
          <a:ln w="3175" cap="sq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 flipH="1">
            <a:off x="1126153" y="5518118"/>
            <a:ext cx="410496" cy="0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左大括号 28"/>
          <p:cNvSpPr/>
          <p:nvPr/>
        </p:nvSpPr>
        <p:spPr>
          <a:xfrm rot="16200000">
            <a:off x="3976871" y="3818121"/>
            <a:ext cx="181768" cy="3904091"/>
          </a:xfrm>
          <a:prstGeom prst="leftBrace">
            <a:avLst>
              <a:gd name="adj1" fmla="val 34317"/>
              <a:gd name="adj2" fmla="val 49596"/>
            </a:avLst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" name="直接箭头连接符 117"/>
          <p:cNvCxnSpPr/>
          <p:nvPr/>
        </p:nvCxnSpPr>
        <p:spPr>
          <a:xfrm flipH="1">
            <a:off x="917426" y="1313417"/>
            <a:ext cx="10406335" cy="0"/>
          </a:xfrm>
          <a:prstGeom prst="straightConnector1">
            <a:avLst/>
          </a:prstGeom>
          <a:ln w="69850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95995" y="441559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3086447" y="441559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3531875" y="441559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3988150" y="441559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0" name="组合 199"/>
          <p:cNvGrpSpPr/>
          <p:nvPr/>
        </p:nvGrpSpPr>
        <p:grpSpPr>
          <a:xfrm>
            <a:off x="4628693" y="4506704"/>
            <a:ext cx="1868404" cy="408338"/>
            <a:chOff x="2516019" y="5608346"/>
            <a:chExt cx="1080276" cy="190958"/>
          </a:xfrm>
        </p:grpSpPr>
        <p:sp>
          <p:nvSpPr>
            <p:cNvPr id="237" name="矩形 236"/>
            <p:cNvSpPr/>
            <p:nvPr/>
          </p:nvSpPr>
          <p:spPr>
            <a:xfrm>
              <a:off x="2516019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2786088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3056157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4" name="矩形 243"/>
            <p:cNvSpPr/>
            <p:nvPr/>
          </p:nvSpPr>
          <p:spPr>
            <a:xfrm>
              <a:off x="3326226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6" name="直接箭头连接符 245"/>
          <p:cNvCxnSpPr/>
          <p:nvPr/>
        </p:nvCxnSpPr>
        <p:spPr>
          <a:xfrm flipV="1">
            <a:off x="5561186" y="3929981"/>
            <a:ext cx="0" cy="767174"/>
          </a:xfrm>
          <a:prstGeom prst="straightConnector1">
            <a:avLst/>
          </a:prstGeom>
          <a:ln w="285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文本框 4"/>
          <p:cNvSpPr txBox="1"/>
          <p:nvPr/>
        </p:nvSpPr>
        <p:spPr>
          <a:xfrm>
            <a:off x="5857646" y="4157715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ISR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5213629" y="2073364"/>
            <a:ext cx="676643" cy="2022678"/>
            <a:chOff x="4429527" y="4006873"/>
            <a:chExt cx="1125139" cy="517588"/>
          </a:xfrm>
        </p:grpSpPr>
        <p:sp>
          <p:nvSpPr>
            <p:cNvPr id="14" name="矩形 13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4"/>
            <p:cNvSpPr txBox="1"/>
            <p:nvPr/>
          </p:nvSpPr>
          <p:spPr>
            <a:xfrm>
              <a:off x="4506833" y="4015924"/>
              <a:ext cx="978208" cy="49494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优</a:t>
              </a:r>
              <a:endPara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先</a:t>
              </a:r>
              <a:endPara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排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队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电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路</a:t>
              </a:r>
              <a:endParaRPr 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44" name="文本框 4"/>
          <p:cNvSpPr txBox="1"/>
          <p:nvPr/>
        </p:nvSpPr>
        <p:spPr>
          <a:xfrm rot="5400000">
            <a:off x="447429" y="2890616"/>
            <a:ext cx="78993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总线</a:t>
            </a:r>
            <a:endParaRPr 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9" name="文本框 4"/>
          <p:cNvSpPr txBox="1"/>
          <p:nvPr/>
        </p:nvSpPr>
        <p:spPr>
          <a:xfrm>
            <a:off x="762351" y="3019071"/>
            <a:ext cx="78434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82" name="直接箭头连接符 181"/>
          <p:cNvCxnSpPr/>
          <p:nvPr/>
        </p:nvCxnSpPr>
        <p:spPr>
          <a:xfrm>
            <a:off x="6372839" y="1313417"/>
            <a:ext cx="0" cy="1165312"/>
          </a:xfrm>
          <a:prstGeom prst="straightConnector1">
            <a:avLst/>
          </a:prstGeom>
          <a:ln w="50800" cap="sq">
            <a:solidFill>
              <a:schemeClr val="bg2">
                <a:lumMod val="50000"/>
              </a:schemeClr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4"/>
          <p:cNvSpPr txBox="1"/>
          <p:nvPr/>
        </p:nvSpPr>
        <p:spPr>
          <a:xfrm>
            <a:off x="6957794" y="1524973"/>
            <a:ext cx="887396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CBUS</a:t>
            </a:r>
            <a:endParaRPr 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189" name="直接箭头连接符 188"/>
          <p:cNvCxnSpPr/>
          <p:nvPr/>
        </p:nvCxnSpPr>
        <p:spPr>
          <a:xfrm flipV="1">
            <a:off x="7404010" y="1785267"/>
            <a:ext cx="0" cy="980854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2"/>
          <p:cNvSpPr>
            <a:spLocks noGrp="1" noChangeArrowheads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pPr eaLnBrk="1" hangingPunct="1"/>
            <a:r>
              <a:rPr lang="en-US" altLang="zh-CN"/>
              <a:t> </a:t>
            </a:r>
            <a:r>
              <a:rPr lang="zh-CN" altLang="en-US"/>
              <a:t>中断硬件接口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中断控制器工作流程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407" y="728663"/>
            <a:ext cx="6152398" cy="583179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工作过程</a:t>
            </a:r>
          </a:p>
        </p:txBody>
      </p:sp>
      <p:sp>
        <p:nvSpPr>
          <p:cNvPr id="7475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主机启动设备</a:t>
            </a:r>
          </a:p>
          <a:p>
            <a:pPr eaLnBrk="1" hangingPunct="1"/>
            <a:r>
              <a:rPr lang="zh-CN" altLang="en-US" dirty="0"/>
              <a:t>设备准备传送 </a:t>
            </a:r>
          </a:p>
          <a:p>
            <a:pPr eaLnBrk="1" hangingPunct="1"/>
            <a:r>
              <a:rPr lang="zh-CN" altLang="en-US" dirty="0"/>
              <a:t>发中断请求信号 </a:t>
            </a:r>
          </a:p>
          <a:p>
            <a:pPr eaLnBrk="1" hangingPunct="1"/>
            <a:r>
              <a:rPr lang="zh-CN" altLang="en-US" dirty="0"/>
              <a:t>主机响应中断 </a:t>
            </a:r>
          </a:p>
          <a:p>
            <a:pPr eaLnBrk="1" hangingPunct="1"/>
            <a:r>
              <a:rPr lang="zh-CN" altLang="en-US" dirty="0"/>
              <a:t>数据传送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0291" name="组合 3"/>
          <p:cNvGraphicFramePr>
            <a:graphicFrameLocks noGrp="1"/>
          </p:cNvGraphicFramePr>
          <p:nvPr/>
        </p:nvGraphicFramePr>
        <p:xfrm>
          <a:off x="4367214" y="1989138"/>
          <a:ext cx="3527425" cy="2332038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94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设备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屏    蔽    码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     B      C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1      1       1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0      1       0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0      1       1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CPU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0      0       0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6802" name="矩形 2"/>
          <p:cNvSpPr>
            <a:spLocks noGrp="1" noChangeArrowheads="1"/>
          </p:cNvSpPr>
          <p:nvPr>
            <p:ph type="body" idx="4294967295"/>
          </p:nvPr>
        </p:nvSpPr>
        <p:spPr>
          <a:xfrm>
            <a:off x="2135560" y="548680"/>
            <a:ext cx="7772400" cy="1303338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13.A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是与主机连接的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台设备，在硬件排队线路中，它们的响应优先级是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＞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＞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＞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，为改变中断处理的次序，将它们的中断屏蔽字设为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           </a:t>
            </a:r>
          </a:p>
        </p:txBody>
      </p:sp>
      <p:grpSp>
        <p:nvGrpSpPr>
          <p:cNvPr id="2060311" name="组合 23"/>
          <p:cNvGrpSpPr/>
          <p:nvPr/>
        </p:nvGrpSpPr>
        <p:grpSpPr bwMode="auto">
          <a:xfrm>
            <a:off x="2716213" y="5540376"/>
            <a:ext cx="7700962" cy="1057275"/>
            <a:chOff x="751" y="3490"/>
            <a:chExt cx="4851" cy="666"/>
          </a:xfrm>
        </p:grpSpPr>
        <p:sp>
          <p:nvSpPr>
            <p:cNvPr id="76825" name="直线 24"/>
            <p:cNvSpPr>
              <a:spLocks noChangeShapeType="1"/>
            </p:cNvSpPr>
            <p:nvPr/>
          </p:nvSpPr>
          <p:spPr bwMode="auto">
            <a:xfrm>
              <a:off x="1241" y="3684"/>
              <a:ext cx="3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6" name="直线 25"/>
            <p:cNvSpPr>
              <a:spLocks noChangeShapeType="1"/>
            </p:cNvSpPr>
            <p:nvPr/>
          </p:nvSpPr>
          <p:spPr bwMode="auto">
            <a:xfrm>
              <a:off x="1241" y="354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7" name="直线 26"/>
            <p:cNvSpPr>
              <a:spLocks noChangeShapeType="1"/>
            </p:cNvSpPr>
            <p:nvPr/>
          </p:nvSpPr>
          <p:spPr bwMode="auto">
            <a:xfrm>
              <a:off x="1865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8" name="直线 27"/>
            <p:cNvSpPr>
              <a:spLocks noChangeShapeType="1"/>
            </p:cNvSpPr>
            <p:nvPr/>
          </p:nvSpPr>
          <p:spPr bwMode="auto">
            <a:xfrm>
              <a:off x="2489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9" name="直线 28"/>
            <p:cNvSpPr>
              <a:spLocks noChangeShapeType="1"/>
            </p:cNvSpPr>
            <p:nvPr/>
          </p:nvSpPr>
          <p:spPr bwMode="auto">
            <a:xfrm>
              <a:off x="3017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30" name="直线 29"/>
            <p:cNvSpPr>
              <a:spLocks noChangeShapeType="1"/>
            </p:cNvSpPr>
            <p:nvPr/>
          </p:nvSpPr>
          <p:spPr bwMode="auto">
            <a:xfrm>
              <a:off x="3545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31" name="文本框 30"/>
            <p:cNvSpPr txBox="1">
              <a:spLocks noChangeArrowheads="1"/>
            </p:cNvSpPr>
            <p:nvPr/>
          </p:nvSpPr>
          <p:spPr bwMode="auto">
            <a:xfrm>
              <a:off x="1759" y="3708"/>
              <a:ext cx="19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20            40            60          80</a:t>
              </a:r>
            </a:p>
          </p:txBody>
        </p:sp>
        <p:sp>
          <p:nvSpPr>
            <p:cNvPr id="76832" name="文本框 31"/>
            <p:cNvSpPr txBox="1">
              <a:spLocks noChangeArrowheads="1"/>
            </p:cNvSpPr>
            <p:nvPr/>
          </p:nvSpPr>
          <p:spPr bwMode="auto">
            <a:xfrm>
              <a:off x="751" y="3490"/>
              <a:ext cx="43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中断</a:t>
              </a:r>
            </a:p>
            <a:p>
              <a:pPr algn="l" eaLnBrk="1" hangingPunct="1"/>
              <a:r>
                <a:rPr kumimoji="1" lang="zh-CN" altLang="en-US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请求</a:t>
              </a:r>
            </a:p>
          </p:txBody>
        </p:sp>
        <p:sp>
          <p:nvSpPr>
            <p:cNvPr id="76833" name="文本框 32"/>
            <p:cNvSpPr txBox="1">
              <a:spLocks noChangeArrowheads="1"/>
            </p:cNvSpPr>
            <p:nvPr/>
          </p:nvSpPr>
          <p:spPr bwMode="auto">
            <a:xfrm>
              <a:off x="5119" y="3514"/>
              <a:ext cx="4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t(</a:t>
              </a:r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</a:t>
              </a:r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s)</a:t>
              </a:r>
            </a:p>
          </p:txBody>
        </p:sp>
        <p:sp>
          <p:nvSpPr>
            <p:cNvPr id="76834" name="文本框 33"/>
            <p:cNvSpPr txBox="1">
              <a:spLocks noChangeArrowheads="1"/>
            </p:cNvSpPr>
            <p:nvPr/>
          </p:nvSpPr>
          <p:spPr bwMode="auto">
            <a:xfrm>
              <a:off x="1149" y="3906"/>
              <a:ext cx="19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                     B    C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</a:p>
          </p:txBody>
        </p:sp>
        <p:sp>
          <p:nvSpPr>
            <p:cNvPr id="76835" name="直线 34"/>
            <p:cNvSpPr>
              <a:spLocks noChangeShapeType="1"/>
            </p:cNvSpPr>
            <p:nvPr/>
          </p:nvSpPr>
          <p:spPr bwMode="auto">
            <a:xfrm>
              <a:off x="2201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60323" name="矩形 35"/>
          <p:cNvSpPr>
            <a:spLocks noChangeArrowheads="1"/>
          </p:cNvSpPr>
          <p:nvPr/>
        </p:nvSpPr>
        <p:spPr bwMode="auto">
          <a:xfrm>
            <a:off x="2424113" y="4724401"/>
            <a:ext cx="77724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请按下图所示时间轴给出的设备中断请求时刻，画出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执行程序的轨迹。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中断服务程序的时间宽度均为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 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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 s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0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0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60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0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3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314" name="矩形 2"/>
          <p:cNvSpPr>
            <a:spLocks noGrp="1" noChangeArrowheads="1"/>
          </p:cNvSpPr>
          <p:nvPr>
            <p:ph type="body" idx="1"/>
          </p:nvPr>
        </p:nvSpPr>
        <p:spPr>
          <a:xfrm>
            <a:off x="2209800" y="1340769"/>
            <a:ext cx="7772400" cy="147637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100" dirty="0"/>
              <a:t>解：从中断屏蔽字看出，其处理优先级为：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100" dirty="0"/>
              <a:t>         </a:t>
            </a:r>
            <a:r>
              <a:rPr lang="en-US" altLang="zh-CN" sz="2100" dirty="0"/>
              <a:t>A&gt;C&gt;B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100" dirty="0"/>
              <a:t>         </a:t>
            </a:r>
            <a:r>
              <a:rPr lang="zh-CN" altLang="en-US" sz="2100" dirty="0"/>
              <a:t>故</a:t>
            </a:r>
            <a:r>
              <a:rPr lang="en-US" altLang="zh-CN" sz="2100" dirty="0"/>
              <a:t>CPU</a:t>
            </a:r>
            <a:r>
              <a:rPr lang="zh-CN" altLang="en-US" sz="2100" dirty="0"/>
              <a:t>运行轨迹如下：</a:t>
            </a:r>
          </a:p>
        </p:txBody>
      </p:sp>
      <p:sp>
        <p:nvSpPr>
          <p:cNvPr id="77828" name="直线 3"/>
          <p:cNvSpPr>
            <a:spLocks noChangeShapeType="1"/>
          </p:cNvSpPr>
          <p:nvPr/>
        </p:nvSpPr>
        <p:spPr bwMode="auto">
          <a:xfrm>
            <a:off x="3251200" y="5230267"/>
            <a:ext cx="6732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29" name="直线 4"/>
          <p:cNvSpPr>
            <a:spLocks noChangeShapeType="1"/>
          </p:cNvSpPr>
          <p:nvPr/>
        </p:nvSpPr>
        <p:spPr bwMode="auto">
          <a:xfrm>
            <a:off x="3287713" y="2961731"/>
            <a:ext cx="0" cy="226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0" name="直线 5"/>
          <p:cNvSpPr>
            <a:spLocks noChangeShapeType="1"/>
          </p:cNvSpPr>
          <p:nvPr/>
        </p:nvSpPr>
        <p:spPr bwMode="auto">
          <a:xfrm>
            <a:off x="3287714" y="3214142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1" name="直线 6"/>
          <p:cNvSpPr>
            <a:spLocks noChangeShapeType="1"/>
          </p:cNvSpPr>
          <p:nvPr/>
        </p:nvSpPr>
        <p:spPr bwMode="auto">
          <a:xfrm>
            <a:off x="3322639" y="3861842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2" name="直线 7"/>
          <p:cNvSpPr>
            <a:spLocks noChangeShapeType="1"/>
          </p:cNvSpPr>
          <p:nvPr/>
        </p:nvSpPr>
        <p:spPr bwMode="auto">
          <a:xfrm>
            <a:off x="3322639" y="4511130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3" name="文本框 8"/>
          <p:cNvSpPr txBox="1">
            <a:spLocks noChangeArrowheads="1"/>
          </p:cNvSpPr>
          <p:nvPr/>
        </p:nvSpPr>
        <p:spPr bwMode="auto">
          <a:xfrm>
            <a:off x="2351089" y="4366668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77834" name="文本框 9"/>
          <p:cNvSpPr txBox="1">
            <a:spLocks noChangeArrowheads="1"/>
          </p:cNvSpPr>
          <p:nvPr/>
        </p:nvSpPr>
        <p:spPr bwMode="auto">
          <a:xfrm>
            <a:off x="2351089" y="3645943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77835" name="文本框 10"/>
          <p:cNvSpPr txBox="1">
            <a:spLocks noChangeArrowheads="1"/>
          </p:cNvSpPr>
          <p:nvPr/>
        </p:nvSpPr>
        <p:spPr bwMode="auto">
          <a:xfrm>
            <a:off x="2351089" y="3069681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77836" name="直线 11"/>
          <p:cNvSpPr>
            <a:spLocks noChangeShapeType="1"/>
          </p:cNvSpPr>
          <p:nvPr/>
        </p:nvSpPr>
        <p:spPr bwMode="auto">
          <a:xfrm>
            <a:off x="4438650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7" name="直线 12"/>
          <p:cNvSpPr>
            <a:spLocks noChangeShapeType="1"/>
          </p:cNvSpPr>
          <p:nvPr/>
        </p:nvSpPr>
        <p:spPr bwMode="auto">
          <a:xfrm>
            <a:off x="5554663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8" name="直线 13"/>
          <p:cNvSpPr>
            <a:spLocks noChangeShapeType="1"/>
          </p:cNvSpPr>
          <p:nvPr/>
        </p:nvSpPr>
        <p:spPr bwMode="auto">
          <a:xfrm>
            <a:off x="6670675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9" name="直线 14"/>
          <p:cNvSpPr>
            <a:spLocks noChangeShapeType="1"/>
          </p:cNvSpPr>
          <p:nvPr/>
        </p:nvSpPr>
        <p:spPr bwMode="auto">
          <a:xfrm>
            <a:off x="7715250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40" name="直线 15"/>
          <p:cNvSpPr>
            <a:spLocks noChangeShapeType="1"/>
          </p:cNvSpPr>
          <p:nvPr/>
        </p:nvSpPr>
        <p:spPr bwMode="auto">
          <a:xfrm>
            <a:off x="8723313" y="505088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41" name="文本框 16"/>
          <p:cNvSpPr txBox="1">
            <a:spLocks noChangeArrowheads="1"/>
          </p:cNvSpPr>
          <p:nvPr/>
        </p:nvSpPr>
        <p:spPr bwMode="auto">
          <a:xfrm>
            <a:off x="2314575" y="4977856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</a:p>
        </p:txBody>
      </p:sp>
      <p:sp>
        <p:nvSpPr>
          <p:cNvPr id="77842" name="文本框 17"/>
          <p:cNvSpPr txBox="1">
            <a:spLocks noChangeArrowheads="1"/>
          </p:cNvSpPr>
          <p:nvPr/>
        </p:nvSpPr>
        <p:spPr bwMode="auto">
          <a:xfrm>
            <a:off x="3143251" y="5338218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7843" name="文本框 18"/>
          <p:cNvSpPr txBox="1">
            <a:spLocks noChangeArrowheads="1"/>
          </p:cNvSpPr>
          <p:nvPr/>
        </p:nvSpPr>
        <p:spPr bwMode="auto">
          <a:xfrm>
            <a:off x="4762501" y="5338218"/>
            <a:ext cx="468313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  <a:p>
            <a:pPr algn="l" eaLnBrk="1" hangingPunct="1">
              <a:spcBef>
                <a:spcPct val="50000"/>
              </a:spcBef>
            </a:pPr>
            <a:endParaRPr kumimoji="1" lang="en-US" altLang="zh-CN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844" name="文本框 19"/>
          <p:cNvSpPr txBox="1">
            <a:spLocks noChangeArrowheads="1"/>
          </p:cNvSpPr>
          <p:nvPr/>
        </p:nvSpPr>
        <p:spPr bwMode="auto">
          <a:xfrm>
            <a:off x="5375276" y="5374730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7845" name="直线 20"/>
          <p:cNvSpPr>
            <a:spLocks noChangeShapeType="1"/>
          </p:cNvSpPr>
          <p:nvPr/>
        </p:nvSpPr>
        <p:spPr bwMode="auto">
          <a:xfrm>
            <a:off x="4978400" y="5122318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3" name="直线 21"/>
          <p:cNvSpPr>
            <a:spLocks noChangeShapeType="1"/>
          </p:cNvSpPr>
          <p:nvPr/>
        </p:nvSpPr>
        <p:spPr bwMode="auto">
          <a:xfrm>
            <a:off x="3287712" y="4511130"/>
            <a:ext cx="11509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4" name="直线 22"/>
          <p:cNvSpPr>
            <a:spLocks noChangeShapeType="1"/>
          </p:cNvSpPr>
          <p:nvPr/>
        </p:nvSpPr>
        <p:spPr bwMode="auto">
          <a:xfrm>
            <a:off x="4438650" y="4511131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5" name="直线 23"/>
          <p:cNvSpPr>
            <a:spLocks noChangeShapeType="1"/>
          </p:cNvSpPr>
          <p:nvPr/>
        </p:nvSpPr>
        <p:spPr bwMode="auto">
          <a:xfrm>
            <a:off x="4438650" y="5230267"/>
            <a:ext cx="53975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6" name="直线 24"/>
          <p:cNvSpPr>
            <a:spLocks noChangeShapeType="1"/>
          </p:cNvSpPr>
          <p:nvPr/>
        </p:nvSpPr>
        <p:spPr bwMode="auto">
          <a:xfrm>
            <a:off x="4978400" y="3861843"/>
            <a:ext cx="0" cy="1331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7" name="直线 25"/>
          <p:cNvSpPr>
            <a:spLocks noChangeShapeType="1"/>
          </p:cNvSpPr>
          <p:nvPr/>
        </p:nvSpPr>
        <p:spPr bwMode="auto">
          <a:xfrm>
            <a:off x="4978400" y="3861842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8" name="直线 26"/>
          <p:cNvSpPr>
            <a:spLocks noChangeShapeType="1"/>
          </p:cNvSpPr>
          <p:nvPr/>
        </p:nvSpPr>
        <p:spPr bwMode="auto">
          <a:xfrm>
            <a:off x="5554663" y="321414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9" name="直线 27"/>
          <p:cNvSpPr>
            <a:spLocks noChangeShapeType="1"/>
          </p:cNvSpPr>
          <p:nvPr/>
        </p:nvSpPr>
        <p:spPr bwMode="auto">
          <a:xfrm>
            <a:off x="5554663" y="3214142"/>
            <a:ext cx="1081086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0" name="直线 28"/>
          <p:cNvSpPr>
            <a:spLocks noChangeShapeType="1"/>
          </p:cNvSpPr>
          <p:nvPr/>
        </p:nvSpPr>
        <p:spPr bwMode="auto">
          <a:xfrm>
            <a:off x="6635749" y="321414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1" name="直线 29"/>
          <p:cNvSpPr>
            <a:spLocks noChangeShapeType="1"/>
          </p:cNvSpPr>
          <p:nvPr/>
        </p:nvSpPr>
        <p:spPr bwMode="auto">
          <a:xfrm>
            <a:off x="6635749" y="3861842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2" name="直线 30"/>
          <p:cNvSpPr>
            <a:spLocks noChangeShapeType="1"/>
          </p:cNvSpPr>
          <p:nvPr/>
        </p:nvSpPr>
        <p:spPr bwMode="auto">
          <a:xfrm>
            <a:off x="7212013" y="3861843"/>
            <a:ext cx="0" cy="1368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3" name="直线 31"/>
          <p:cNvSpPr>
            <a:spLocks noChangeShapeType="1"/>
          </p:cNvSpPr>
          <p:nvPr/>
        </p:nvSpPr>
        <p:spPr bwMode="auto">
          <a:xfrm>
            <a:off x="7212013" y="5230267"/>
            <a:ext cx="194310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57" name="文本框 32"/>
          <p:cNvSpPr txBox="1">
            <a:spLocks noChangeArrowheads="1"/>
          </p:cNvSpPr>
          <p:nvPr/>
        </p:nvSpPr>
        <p:spPr bwMode="auto">
          <a:xfrm>
            <a:off x="3935414" y="4906418"/>
            <a:ext cx="41036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20                40                 60              80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1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1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1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1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06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206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06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0"/>
                                        <p:tgtEl>
                                          <p:spTgt spid="206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206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0"/>
                                        <p:tgtEl>
                                          <p:spTgt spid="206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206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000"/>
                                        <p:tgtEl>
                                          <p:spTgt spid="206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206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206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206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1333" grpId="0" animBg="1"/>
      <p:bldP spid="2061334" grpId="0" animBg="1"/>
      <p:bldP spid="2061335" grpId="0" animBg="1"/>
      <p:bldP spid="2061336" grpId="0" animBg="1"/>
      <p:bldP spid="2061337" grpId="0" animBg="1"/>
      <p:bldP spid="2061338" grpId="0" animBg="1"/>
      <p:bldP spid="2061339" grpId="0" animBg="1"/>
      <p:bldP spid="2061340" grpId="0" animBg="1"/>
      <p:bldP spid="2061341" grpId="0" animBg="1"/>
      <p:bldP spid="2061342" grpId="0" animBg="1"/>
      <p:bldP spid="20613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DMA</a:t>
            </a:r>
            <a:r>
              <a:rPr lang="zh-CN" altLang="en-US"/>
              <a:t>方式</a:t>
            </a:r>
          </a:p>
        </p:txBody>
      </p:sp>
      <p:sp>
        <p:nvSpPr>
          <p:cNvPr id="7885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DMA</a:t>
            </a:r>
            <a:r>
              <a:rPr lang="zh-CN" altLang="en-US"/>
              <a:t>基本概念</a:t>
            </a:r>
          </a:p>
          <a:p>
            <a:pPr eaLnBrk="1" hangingPunct="1"/>
            <a:r>
              <a:rPr lang="en-US" altLang="zh-CN"/>
              <a:t>DMA</a:t>
            </a:r>
            <a:r>
              <a:rPr lang="zh-CN" altLang="en-US"/>
              <a:t>传输方式</a:t>
            </a:r>
          </a:p>
          <a:p>
            <a:pPr eaLnBrk="1" hangingPunct="1"/>
            <a:r>
              <a:rPr lang="zh-CN" altLang="en-US"/>
              <a:t>基本</a:t>
            </a:r>
            <a:r>
              <a:rPr lang="en-US" altLang="zh-CN"/>
              <a:t>DMA</a:t>
            </a:r>
            <a:r>
              <a:rPr lang="zh-CN" altLang="en-US"/>
              <a:t>控制器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中断方式</a:t>
            </a:r>
            <a:endParaRPr lang="en-US" altLang="zh-CN" dirty="0"/>
          </a:p>
          <a:p>
            <a:pPr lvl="1"/>
            <a:r>
              <a:rPr lang="zh-CN" altLang="en-US" sz="2000" dirty="0"/>
              <a:t>传送一个数据执行一次中断服务子程序（几十条指令）</a:t>
            </a:r>
            <a:endParaRPr lang="en-US" altLang="zh-CN" sz="2000" dirty="0"/>
          </a:p>
          <a:p>
            <a:pPr lvl="1"/>
            <a:r>
              <a:rPr lang="zh-CN" altLang="en-US" sz="2000" dirty="0"/>
              <a:t>效率低下，不适合于高速传输的系统。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sz="2000" dirty="0"/>
              <a:t>外设与主存间建立一个由硬件管理的</a:t>
            </a:r>
            <a:r>
              <a:rPr lang="zh-CN" altLang="en-US" sz="2000"/>
              <a:t>数据通路（</a:t>
            </a:r>
            <a:r>
              <a:rPr lang="zh-CN" altLang="en-US" sz="2000">
                <a:solidFill>
                  <a:srgbClr val="00B050"/>
                </a:solidFill>
              </a:rPr>
              <a:t>不一定有单独的通路</a:t>
            </a:r>
            <a:r>
              <a:rPr lang="zh-CN" altLang="en-US" sz="200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CPU</a:t>
            </a:r>
            <a:r>
              <a:rPr lang="zh-CN" altLang="en-US" sz="2000" dirty="0"/>
              <a:t>不介入外设与主存的数据传送操作</a:t>
            </a:r>
            <a:endParaRPr lang="en-US" altLang="zh-CN" sz="2000" dirty="0"/>
          </a:p>
          <a:p>
            <a:pPr lvl="1"/>
            <a:r>
              <a:rPr lang="zh-CN" altLang="en-US" sz="2000" dirty="0"/>
              <a:t>减少</a:t>
            </a:r>
            <a:r>
              <a:rPr lang="en-US" altLang="zh-CN" sz="2000" dirty="0"/>
              <a:t>CPU</a:t>
            </a:r>
            <a:r>
              <a:rPr lang="zh-CN" altLang="en-US" sz="2000" dirty="0"/>
              <a:t>开销，提升效率</a:t>
            </a: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870843" y="5211972"/>
            <a:ext cx="6947992" cy="1023728"/>
            <a:chOff x="3895725" y="8233092"/>
            <a:chExt cx="12420600" cy="1830070"/>
          </a:xfrm>
        </p:grpSpPr>
        <p:sp>
          <p:nvSpPr>
            <p:cNvPr id="5" name="直线 4"/>
            <p:cNvSpPr>
              <a:spLocks noChangeShapeType="1"/>
            </p:cNvSpPr>
            <p:nvPr/>
          </p:nvSpPr>
          <p:spPr bwMode="auto">
            <a:xfrm>
              <a:off x="3895725" y="8233092"/>
              <a:ext cx="12420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4048231" y="9300633"/>
              <a:ext cx="1830070" cy="76252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0">
                  <a:solidFill>
                    <a:srgbClr val="000000"/>
                  </a:solidFill>
                  <a:latin typeface="+mn-ea"/>
                  <a:ea typeface="+mn-ea"/>
                </a:rPr>
                <a:t>CPU</a:t>
              </a: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6335818" y="9300633"/>
              <a:ext cx="1830070" cy="762529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rgbClr val="000000"/>
                  </a:solidFill>
                  <a:latin typeface="+mn-ea"/>
                  <a:ea typeface="+mn-ea"/>
                </a:rPr>
                <a:t>主存</a:t>
              </a: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9382125" y="9300633"/>
              <a:ext cx="1830070" cy="76252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0" dirty="0">
                  <a:solidFill>
                    <a:srgbClr val="000000"/>
                  </a:solidFill>
                  <a:latin typeface="+mn-ea"/>
                  <a:ea typeface="+mn-ea"/>
                </a:rPr>
                <a:t>DMA</a:t>
              </a: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11820525" y="9300633"/>
              <a:ext cx="1830070" cy="7625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kumimoji="1" lang="zh-CN" altLang="en-US" sz="2000" dirty="0">
                  <a:latin typeface="+mn-ea"/>
                  <a:ea typeface="+mn-ea"/>
                </a:rPr>
                <a:t>接口</a:t>
              </a: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14405610" y="9300633"/>
              <a:ext cx="1830070" cy="7625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kumimoji="1" lang="zh-CN" altLang="en-US" sz="2000" dirty="0">
                  <a:latin typeface="+mn-ea"/>
                  <a:ea typeface="+mn-ea"/>
                </a:rPr>
                <a:t>接口</a:t>
              </a:r>
            </a:p>
          </p:txBody>
        </p:sp>
        <p:sp>
          <p:nvSpPr>
            <p:cNvPr id="11" name="直线 10"/>
            <p:cNvSpPr>
              <a:spLocks noChangeShapeType="1"/>
            </p:cNvSpPr>
            <p:nvPr/>
          </p:nvSpPr>
          <p:spPr bwMode="auto">
            <a:xfrm>
              <a:off x="4963266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2" name="直线 11"/>
            <p:cNvSpPr>
              <a:spLocks noChangeShapeType="1"/>
            </p:cNvSpPr>
            <p:nvPr/>
          </p:nvSpPr>
          <p:spPr bwMode="auto">
            <a:xfrm>
              <a:off x="7098347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3" name="直线 12"/>
            <p:cNvSpPr>
              <a:spLocks noChangeShapeType="1"/>
            </p:cNvSpPr>
            <p:nvPr/>
          </p:nvSpPr>
          <p:spPr bwMode="auto">
            <a:xfrm>
              <a:off x="10220325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4" name="直线 13"/>
            <p:cNvSpPr>
              <a:spLocks noChangeShapeType="1"/>
            </p:cNvSpPr>
            <p:nvPr/>
          </p:nvSpPr>
          <p:spPr bwMode="auto">
            <a:xfrm>
              <a:off x="12583054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5" name="直线 14"/>
            <p:cNvSpPr>
              <a:spLocks noChangeShapeType="1"/>
            </p:cNvSpPr>
            <p:nvPr/>
          </p:nvSpPr>
          <p:spPr bwMode="auto">
            <a:xfrm>
              <a:off x="15320010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6" name="直线 15"/>
            <p:cNvSpPr>
              <a:spLocks noChangeShapeType="1"/>
            </p:cNvSpPr>
            <p:nvPr/>
          </p:nvSpPr>
          <p:spPr bwMode="auto">
            <a:xfrm>
              <a:off x="8165888" y="9605644"/>
              <a:ext cx="1216237" cy="31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内存争用</a:t>
            </a:r>
          </a:p>
        </p:txBody>
      </p:sp>
      <p:sp>
        <p:nvSpPr>
          <p:cNvPr id="8090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方式进行数据传送时</a:t>
            </a:r>
            <a:endParaRPr lang="en-US" altLang="zh-CN" dirty="0"/>
          </a:p>
          <a:p>
            <a:pPr lvl="1"/>
            <a:r>
              <a:rPr lang="en-US" altLang="zh-CN" sz="2400" dirty="0"/>
              <a:t>DMA</a:t>
            </a:r>
            <a:r>
              <a:rPr lang="zh-CN" altLang="en-US" sz="2400" dirty="0"/>
              <a:t>控制器直接访问内存</a:t>
            </a:r>
            <a:endParaRPr lang="en-US" altLang="zh-CN" sz="2400" dirty="0"/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执行主程序   </a:t>
            </a:r>
            <a:r>
              <a:rPr lang="en-US" altLang="zh-CN" sz="2400" dirty="0"/>
              <a:t>(</a:t>
            </a:r>
            <a:r>
              <a:rPr lang="zh-CN" altLang="en-US" sz="2400" dirty="0"/>
              <a:t>需要访内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主存使用权的冲突（资源冲突）</a:t>
            </a:r>
          </a:p>
          <a:p>
            <a:r>
              <a:rPr lang="zh-CN" altLang="en-US" dirty="0"/>
              <a:t>如何处理这种冲突？</a:t>
            </a:r>
          </a:p>
          <a:p>
            <a:pPr lvl="1"/>
            <a:r>
              <a:rPr lang="zh-CN" altLang="en-US" sz="2400" dirty="0"/>
              <a:t>停止</a:t>
            </a:r>
            <a:r>
              <a:rPr lang="en-US" altLang="zh-CN" sz="2400" dirty="0"/>
              <a:t>CPU</a:t>
            </a:r>
            <a:r>
              <a:rPr lang="zh-CN" altLang="en-US" sz="2400" dirty="0"/>
              <a:t>使用主存</a:t>
            </a:r>
          </a:p>
          <a:p>
            <a:pPr lvl="1"/>
            <a:r>
              <a:rPr lang="en-US" altLang="zh-CN" sz="2400" dirty="0"/>
              <a:t>DMA</a:t>
            </a:r>
            <a:r>
              <a:rPr lang="zh-CN" altLang="en-US" sz="2400" dirty="0"/>
              <a:t>与</a:t>
            </a:r>
            <a:r>
              <a:rPr lang="en-US" altLang="zh-CN" sz="2400" dirty="0"/>
              <a:t>CPU</a:t>
            </a:r>
            <a:r>
              <a:rPr lang="zh-CN" altLang="en-US" sz="2400" dirty="0"/>
              <a:t>交替使用主存</a:t>
            </a:r>
          </a:p>
          <a:p>
            <a:pPr lvl="1"/>
            <a:r>
              <a:rPr lang="zh-CN" altLang="en-US" sz="2400" dirty="0"/>
              <a:t>周期挪用法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停止</a:t>
            </a:r>
            <a:r>
              <a:rPr lang="en-US" altLang="zh-CN"/>
              <a:t>CPU</a:t>
            </a:r>
            <a:r>
              <a:rPr lang="zh-CN" altLang="en-US"/>
              <a:t>访内</a:t>
            </a:r>
          </a:p>
        </p:txBody>
      </p:sp>
      <p:sp>
        <p:nvSpPr>
          <p:cNvPr id="82948" name="矩形 4"/>
          <p:cNvSpPr>
            <a:spLocks noChangeArrowheads="1"/>
          </p:cNvSpPr>
          <p:nvPr/>
        </p:nvSpPr>
        <p:spPr bwMode="auto">
          <a:xfrm>
            <a:off x="2341181" y="3762972"/>
            <a:ext cx="777240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100" dirty="0">
                <a:latin typeface="+mn-ea"/>
              </a:rPr>
              <a:t>1. DMA</a:t>
            </a:r>
            <a:r>
              <a:rPr lang="zh-CN" altLang="en-US" sz="2100" dirty="0">
                <a:latin typeface="+mn-ea"/>
              </a:rPr>
              <a:t>批量数据传输周期过长，</a:t>
            </a:r>
            <a:r>
              <a:rPr lang="en-US" altLang="zh-CN" sz="2100" dirty="0">
                <a:latin typeface="+mn-ea"/>
              </a:rPr>
              <a:t>CPU</a:t>
            </a:r>
            <a:r>
              <a:rPr lang="zh-CN" altLang="en-US" sz="2100" dirty="0">
                <a:latin typeface="+mn-ea"/>
              </a:rPr>
              <a:t>长期无法访内</a:t>
            </a:r>
            <a:r>
              <a:rPr lang="en-US" altLang="zh-CN" sz="2100" dirty="0">
                <a:latin typeface="+mn-ea"/>
              </a:rPr>
              <a:t>      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100" dirty="0">
                <a:latin typeface="+mn-ea"/>
              </a:rPr>
              <a:t>2. </a:t>
            </a:r>
            <a:r>
              <a:rPr lang="zh-CN" altLang="en-US" sz="2100" dirty="0">
                <a:latin typeface="+mn-ea"/>
              </a:rPr>
              <a:t>外设传送两个数据的时间间隔大于存储周期，内存未充分利用</a:t>
            </a:r>
          </a:p>
        </p:txBody>
      </p:sp>
      <p:sp>
        <p:nvSpPr>
          <p:cNvPr id="82949" name="直线 5"/>
          <p:cNvSpPr>
            <a:spLocks noChangeShapeType="1"/>
          </p:cNvSpPr>
          <p:nvPr/>
        </p:nvSpPr>
        <p:spPr bwMode="auto">
          <a:xfrm>
            <a:off x="3657600" y="1709639"/>
            <a:ext cx="5943600" cy="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0" name="直线 6"/>
          <p:cNvSpPr>
            <a:spLocks noChangeShapeType="1"/>
          </p:cNvSpPr>
          <p:nvPr/>
        </p:nvSpPr>
        <p:spPr bwMode="auto">
          <a:xfrm>
            <a:off x="3657600" y="2547839"/>
            <a:ext cx="18288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1" name="直线 7"/>
          <p:cNvSpPr>
            <a:spLocks noChangeShapeType="1"/>
          </p:cNvSpPr>
          <p:nvPr/>
        </p:nvSpPr>
        <p:spPr bwMode="auto">
          <a:xfrm>
            <a:off x="7467600" y="2547839"/>
            <a:ext cx="21336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2" name="直线 8"/>
          <p:cNvSpPr>
            <a:spLocks noChangeShapeType="1"/>
          </p:cNvSpPr>
          <p:nvPr/>
        </p:nvSpPr>
        <p:spPr bwMode="auto">
          <a:xfrm>
            <a:off x="5486400" y="3309839"/>
            <a:ext cx="1981200" cy="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3" name="直线 9"/>
          <p:cNvSpPr>
            <a:spLocks noChangeShapeType="1"/>
          </p:cNvSpPr>
          <p:nvPr/>
        </p:nvSpPr>
        <p:spPr bwMode="auto">
          <a:xfrm>
            <a:off x="5486400" y="1557239"/>
            <a:ext cx="0" cy="19050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4" name="直线 10"/>
          <p:cNvSpPr>
            <a:spLocks noChangeShapeType="1"/>
          </p:cNvSpPr>
          <p:nvPr/>
        </p:nvSpPr>
        <p:spPr bwMode="auto">
          <a:xfrm>
            <a:off x="7467600" y="1557239"/>
            <a:ext cx="0" cy="19050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9" name="直线 12"/>
          <p:cNvSpPr>
            <a:spLocks noChangeShapeType="1"/>
          </p:cNvSpPr>
          <p:nvPr/>
        </p:nvSpPr>
        <p:spPr bwMode="auto">
          <a:xfrm>
            <a:off x="3431704" y="5488719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0" name="直线 13"/>
          <p:cNvSpPr>
            <a:spLocks noChangeShapeType="1"/>
          </p:cNvSpPr>
          <p:nvPr/>
        </p:nvSpPr>
        <p:spPr bwMode="auto">
          <a:xfrm>
            <a:off x="3431704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1" name="直线 14"/>
          <p:cNvSpPr>
            <a:spLocks noChangeShapeType="1"/>
          </p:cNvSpPr>
          <p:nvPr/>
        </p:nvSpPr>
        <p:spPr bwMode="auto">
          <a:xfrm>
            <a:off x="4269904" y="5336319"/>
            <a:ext cx="0" cy="6858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2" name="直线 15"/>
          <p:cNvSpPr>
            <a:spLocks noChangeShapeType="1"/>
          </p:cNvSpPr>
          <p:nvPr/>
        </p:nvSpPr>
        <p:spPr bwMode="auto">
          <a:xfrm>
            <a:off x="4969024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3" name="直线 16"/>
          <p:cNvSpPr>
            <a:spLocks noChangeShapeType="1"/>
          </p:cNvSpPr>
          <p:nvPr/>
        </p:nvSpPr>
        <p:spPr bwMode="auto">
          <a:xfrm>
            <a:off x="5883424" y="5336319"/>
            <a:ext cx="0" cy="6858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4" name="直线 17"/>
          <p:cNvSpPr>
            <a:spLocks noChangeShapeType="1"/>
          </p:cNvSpPr>
          <p:nvPr/>
        </p:nvSpPr>
        <p:spPr bwMode="auto">
          <a:xfrm>
            <a:off x="6616080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5" name="直线 18"/>
          <p:cNvSpPr>
            <a:spLocks noChangeShapeType="1"/>
          </p:cNvSpPr>
          <p:nvPr/>
        </p:nvSpPr>
        <p:spPr bwMode="auto">
          <a:xfrm>
            <a:off x="7454280" y="5336319"/>
            <a:ext cx="0" cy="6858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6" name="直线 19"/>
          <p:cNvSpPr>
            <a:spLocks noChangeShapeType="1"/>
          </p:cNvSpPr>
          <p:nvPr/>
        </p:nvSpPr>
        <p:spPr bwMode="auto">
          <a:xfrm>
            <a:off x="8258944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7" name="直线 20"/>
          <p:cNvSpPr>
            <a:spLocks noChangeShapeType="1"/>
          </p:cNvSpPr>
          <p:nvPr/>
        </p:nvSpPr>
        <p:spPr bwMode="auto">
          <a:xfrm>
            <a:off x="3431704" y="5869719"/>
            <a:ext cx="838200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8" name="直线 21"/>
          <p:cNvSpPr>
            <a:spLocks noChangeShapeType="1"/>
          </p:cNvSpPr>
          <p:nvPr/>
        </p:nvSpPr>
        <p:spPr bwMode="auto">
          <a:xfrm>
            <a:off x="5045224" y="5869719"/>
            <a:ext cx="838200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9" name="直线 22"/>
          <p:cNvSpPr>
            <a:spLocks noChangeShapeType="1"/>
          </p:cNvSpPr>
          <p:nvPr/>
        </p:nvSpPr>
        <p:spPr bwMode="auto">
          <a:xfrm>
            <a:off x="6616080" y="5869719"/>
            <a:ext cx="838200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6" name="矩形 23"/>
          <p:cNvSpPr>
            <a:spLocks noChangeArrowheads="1"/>
          </p:cNvSpPr>
          <p:nvPr/>
        </p:nvSpPr>
        <p:spPr bwMode="auto">
          <a:xfrm>
            <a:off x="2303964" y="1412777"/>
            <a:ext cx="141577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</a:rPr>
              <a:t>内存工作</a:t>
            </a:r>
          </a:p>
        </p:txBody>
      </p:sp>
      <p:sp>
        <p:nvSpPr>
          <p:cNvPr id="82957" name="矩形 24"/>
          <p:cNvSpPr>
            <a:spLocks noChangeArrowheads="1"/>
          </p:cNvSpPr>
          <p:nvPr/>
        </p:nvSpPr>
        <p:spPr bwMode="auto">
          <a:xfrm>
            <a:off x="2279650" y="2133502"/>
            <a:ext cx="144783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+mn-ea"/>
              </a:rPr>
              <a:t>CPU</a:t>
            </a:r>
            <a:r>
              <a:rPr lang="zh-CN" altLang="en-US" sz="2400" b="1">
                <a:latin typeface="+mn-ea"/>
              </a:rPr>
              <a:t>访内</a:t>
            </a:r>
          </a:p>
        </p:txBody>
      </p:sp>
      <p:sp>
        <p:nvSpPr>
          <p:cNvPr id="82958" name="矩形 25"/>
          <p:cNvSpPr>
            <a:spLocks noChangeArrowheads="1"/>
          </p:cNvSpPr>
          <p:nvPr/>
        </p:nvSpPr>
        <p:spPr bwMode="auto">
          <a:xfrm>
            <a:off x="2279650" y="2924077"/>
            <a:ext cx="15905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+mn-ea"/>
              </a:rPr>
              <a:t>DMA</a:t>
            </a:r>
            <a:r>
              <a:rPr lang="zh-CN" altLang="en-US" sz="2400" b="1">
                <a:latin typeface="+mn-ea"/>
              </a:rPr>
              <a:t>访内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现代计算机中的</a:t>
            </a:r>
            <a:r>
              <a:rPr lang="en-US" altLang="zh-CN" dirty="0"/>
              <a:t>I/O</a:t>
            </a:r>
            <a:r>
              <a:rPr lang="zh-CN" altLang="en-US" dirty="0"/>
              <a:t>接口软件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97778" cy="56370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现代计算机中用户必须</a:t>
            </a:r>
            <a:r>
              <a:rPr lang="zh-CN" altLang="en-US" sz="2400" dirty="0">
                <a:solidFill>
                  <a:srgbClr val="0099FF"/>
                </a:solidFill>
              </a:rPr>
              <a:t>通过操作系统间接访问设备</a:t>
            </a:r>
            <a:r>
              <a:rPr lang="zh-CN" altLang="en-US" sz="2400" dirty="0"/>
              <a:t>，屏蔽设备细节，使用更方便</a:t>
            </a:r>
            <a:endParaRPr lang="en-US" altLang="zh-CN" sz="2400" dirty="0"/>
          </a:p>
          <a:p>
            <a:r>
              <a:rPr lang="zh-CN" altLang="en-US" sz="2400" b="1" dirty="0"/>
              <a:t>与</a:t>
            </a:r>
            <a:r>
              <a:rPr lang="en-US" altLang="zh-CN" sz="2400" b="1" dirty="0"/>
              <a:t>OS</a:t>
            </a:r>
            <a:r>
              <a:rPr lang="zh-CN" altLang="en-US" sz="2400" b="1" dirty="0"/>
              <a:t>无关的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库 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用户态</a:t>
            </a:r>
            <a:r>
              <a:rPr lang="en-US" altLang="zh-CN" sz="2400" b="1" dirty="0"/>
              <a:t>)</a:t>
            </a:r>
          </a:p>
          <a:p>
            <a:pPr marL="457200" lvl="1" indent="0">
              <a:buNone/>
            </a:pPr>
            <a:r>
              <a:rPr lang="zh-CN" altLang="en-US" sz="2200" dirty="0"/>
              <a:t>如</a:t>
            </a:r>
            <a:r>
              <a:rPr lang="en-US" altLang="zh-CN" sz="2200" dirty="0"/>
              <a:t>C</a:t>
            </a:r>
            <a:r>
              <a:rPr lang="zh-CN" altLang="en-US" sz="2200" dirty="0"/>
              <a:t>语言中的标准</a:t>
            </a:r>
            <a:r>
              <a:rPr lang="en-US" altLang="zh-CN" sz="2200" dirty="0"/>
              <a:t>I/O</a:t>
            </a:r>
            <a:r>
              <a:rPr lang="zh-CN" altLang="en-US" sz="2200" dirty="0"/>
              <a:t>库</a:t>
            </a:r>
            <a:r>
              <a:rPr lang="en-US" altLang="zh-CN" sz="2200" dirty="0" err="1"/>
              <a:t>stdio.h</a:t>
            </a:r>
            <a:r>
              <a:rPr lang="zh-CN" altLang="en-US" sz="2200" dirty="0"/>
              <a:t>，</a:t>
            </a:r>
          </a:p>
          <a:p>
            <a:pPr marL="457200" lvl="1" indent="0">
              <a:buNone/>
            </a:pPr>
            <a:r>
              <a:rPr lang="en-US" altLang="zh-CN" sz="2200" dirty="0" err="1"/>
              <a:t>printf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scanf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getchar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putchar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fopen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fseek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fread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fwrite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fclose</a:t>
            </a:r>
            <a:r>
              <a:rPr lang="zh-CN" altLang="en-US" sz="2200" dirty="0"/>
              <a:t>等</a:t>
            </a:r>
          </a:p>
          <a:p>
            <a:pPr marL="457200" lvl="1" indent="0">
              <a:buNone/>
            </a:pPr>
            <a:r>
              <a:rPr lang="zh-CN" altLang="en-US" sz="2200" dirty="0"/>
              <a:t>用户程序主要通过调用</a:t>
            </a:r>
            <a:r>
              <a:rPr lang="en-US" altLang="zh-CN" sz="2200" dirty="0"/>
              <a:t>I/O</a:t>
            </a:r>
            <a:r>
              <a:rPr lang="zh-CN" altLang="en-US" sz="2200" dirty="0"/>
              <a:t>库访问设备，方便程序在不同</a:t>
            </a:r>
            <a:r>
              <a:rPr lang="en-US" altLang="zh-CN" sz="2200" dirty="0"/>
              <a:t>OS</a:t>
            </a:r>
            <a:r>
              <a:rPr lang="zh-CN" altLang="en-US" sz="2200" dirty="0"/>
              <a:t>间移植</a:t>
            </a:r>
            <a:endParaRPr lang="en-US" altLang="zh-CN" sz="2200" dirty="0"/>
          </a:p>
          <a:p>
            <a:r>
              <a:rPr lang="zh-CN" altLang="en-US" sz="2400" b="1" dirty="0"/>
              <a:t>与设备无关的</a:t>
            </a:r>
            <a:r>
              <a:rPr lang="en-US" altLang="zh-CN" sz="2400" b="1" dirty="0"/>
              <a:t>OS</a:t>
            </a:r>
            <a:r>
              <a:rPr lang="zh-CN" altLang="en-US" sz="2400" b="1" dirty="0"/>
              <a:t>调用库 （内核态）</a:t>
            </a:r>
            <a:endParaRPr lang="en-US" altLang="zh-CN" sz="2400" b="1" dirty="0"/>
          </a:p>
          <a:p>
            <a:pPr marL="457200" lvl="1" indent="0">
              <a:buNone/>
            </a:pPr>
            <a:r>
              <a:rPr lang="en-US" altLang="zh-CN" sz="2200" dirty="0"/>
              <a:t>open</a:t>
            </a:r>
            <a:r>
              <a:rPr lang="zh-CN" altLang="en-US" sz="2200" dirty="0"/>
              <a:t>、</a:t>
            </a:r>
            <a:r>
              <a:rPr lang="en-US" altLang="zh-CN" sz="2200" dirty="0"/>
              <a:t>read</a:t>
            </a:r>
            <a:r>
              <a:rPr lang="zh-CN" altLang="en-US" sz="2200" dirty="0"/>
              <a:t>、</a:t>
            </a:r>
            <a:r>
              <a:rPr lang="en-US" altLang="zh-CN" sz="2200" dirty="0"/>
              <a:t>write</a:t>
            </a:r>
            <a:r>
              <a:rPr lang="zh-CN" altLang="en-US" sz="2200" dirty="0"/>
              <a:t>、</a:t>
            </a:r>
            <a:r>
              <a:rPr lang="en-US" altLang="zh-CN" sz="2200" dirty="0"/>
              <a:t>seek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ioctl</a:t>
            </a:r>
            <a:r>
              <a:rPr lang="zh-CN" altLang="en-US" sz="2200" dirty="0"/>
              <a:t>、</a:t>
            </a:r>
            <a:r>
              <a:rPr lang="en-US" altLang="zh-CN" sz="2200" dirty="0"/>
              <a:t>close</a:t>
            </a:r>
          </a:p>
          <a:p>
            <a:r>
              <a:rPr lang="zh-CN" altLang="en-US" sz="2400" b="1" dirty="0"/>
              <a:t>独立的设备驱动程序（内核态）</a:t>
            </a:r>
            <a:endParaRPr lang="en-US" altLang="zh-CN" sz="2400" b="1" dirty="0"/>
          </a:p>
          <a:p>
            <a:pPr marL="457200" lvl="1" indent="0">
              <a:buNone/>
            </a:pPr>
            <a:r>
              <a:rPr lang="zh-CN" altLang="en-US" sz="2200" dirty="0"/>
              <a:t>设备驱动程序是与设备相关的</a:t>
            </a:r>
            <a:r>
              <a:rPr lang="en-US" altLang="zh-CN" sz="2200" dirty="0"/>
              <a:t>I/O</a:t>
            </a:r>
            <a:r>
              <a:rPr lang="zh-CN" altLang="en-US" sz="2200" dirty="0"/>
              <a:t>软件部分</a:t>
            </a:r>
          </a:p>
          <a:p>
            <a:pPr marL="457200" lvl="1" indent="0">
              <a:buNone/>
            </a:pPr>
            <a:r>
              <a:rPr lang="zh-CN" altLang="en-US" sz="2200" dirty="0"/>
              <a:t>不同设备对应不同的驱动程序</a:t>
            </a:r>
          </a:p>
          <a:p>
            <a:pPr marL="457200" lvl="1" indent="0">
              <a:buNone/>
            </a:pPr>
            <a:r>
              <a:rPr lang="zh-CN" altLang="en-US" sz="2200" dirty="0"/>
              <a:t>遵循具体设备的</a:t>
            </a:r>
            <a:r>
              <a:rPr lang="en-US" altLang="zh-CN" sz="2200" dirty="0"/>
              <a:t>I/O</a:t>
            </a:r>
            <a:r>
              <a:rPr lang="zh-CN" altLang="en-US" sz="2200" dirty="0"/>
              <a:t>接口约定，包含设备接口细节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93" y="3595077"/>
            <a:ext cx="3408542" cy="256405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交替使用主存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</a:t>
            </a:r>
            <a:r>
              <a:rPr lang="en-US" altLang="zh-CN" dirty="0"/>
              <a:t>CPU</a:t>
            </a:r>
            <a:r>
              <a:rPr lang="zh-CN" altLang="en-US" dirty="0"/>
              <a:t>工作周期分成两段</a:t>
            </a:r>
          </a:p>
          <a:p>
            <a:pPr lvl="1"/>
            <a:r>
              <a:rPr lang="zh-CN" altLang="en-US" sz="2400" dirty="0"/>
              <a:t>一段用于 </a:t>
            </a:r>
            <a:r>
              <a:rPr lang="en-US" altLang="zh-CN" sz="2400" dirty="0"/>
              <a:t>DMA</a:t>
            </a:r>
            <a:r>
              <a:rPr lang="zh-CN" altLang="en-US" sz="2400" dirty="0"/>
              <a:t>访问主存</a:t>
            </a:r>
          </a:p>
          <a:p>
            <a:pPr lvl="1"/>
            <a:r>
              <a:rPr lang="zh-CN" altLang="en-US" sz="2400" dirty="0"/>
              <a:t>一段用于</a:t>
            </a:r>
            <a:r>
              <a:rPr lang="en-US" altLang="zh-CN" sz="2400" dirty="0"/>
              <a:t>CPU</a:t>
            </a:r>
            <a:r>
              <a:rPr lang="zh-CN" altLang="en-US" sz="2400" dirty="0"/>
              <a:t>访问主存</a:t>
            </a:r>
          </a:p>
          <a:p>
            <a:r>
              <a:rPr lang="zh-CN" altLang="en-US" dirty="0"/>
              <a:t>无主存使用权移交过程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直线 7"/>
          <p:cNvSpPr>
            <a:spLocks noChangeShapeType="1"/>
          </p:cNvSpPr>
          <p:nvPr/>
        </p:nvSpPr>
        <p:spPr bwMode="auto">
          <a:xfrm>
            <a:off x="6295832" y="3543300"/>
            <a:ext cx="0" cy="2693988"/>
          </a:xfrm>
          <a:prstGeom prst="line">
            <a:avLst/>
          </a:prstGeom>
          <a:noFill/>
          <a:ln w="38100" cap="rnd">
            <a:solidFill>
              <a:srgbClr val="C000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8"/>
          <p:cNvGrpSpPr/>
          <p:nvPr/>
        </p:nvGrpSpPr>
        <p:grpSpPr bwMode="auto">
          <a:xfrm>
            <a:off x="3432723" y="3759492"/>
            <a:ext cx="5596974" cy="1974558"/>
            <a:chOff x="1247" y="2931"/>
            <a:chExt cx="3118" cy="1100"/>
          </a:xfrm>
        </p:grpSpPr>
        <p:sp>
          <p:nvSpPr>
            <p:cNvPr id="6" name="直线 9"/>
            <p:cNvSpPr>
              <a:spLocks noChangeShapeType="1"/>
            </p:cNvSpPr>
            <p:nvPr/>
          </p:nvSpPr>
          <p:spPr bwMode="auto">
            <a:xfrm>
              <a:off x="1247" y="3164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线 10"/>
            <p:cNvSpPr>
              <a:spLocks noChangeShapeType="1"/>
            </p:cNvSpPr>
            <p:nvPr/>
          </p:nvSpPr>
          <p:spPr bwMode="auto">
            <a:xfrm>
              <a:off x="3785" y="3164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直线 11"/>
            <p:cNvSpPr>
              <a:spLocks noChangeShapeType="1"/>
            </p:cNvSpPr>
            <p:nvPr/>
          </p:nvSpPr>
          <p:spPr bwMode="auto">
            <a:xfrm>
              <a:off x="1827" y="2933"/>
              <a:ext cx="19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线 12"/>
            <p:cNvSpPr>
              <a:spLocks noChangeShapeType="1"/>
            </p:cNvSpPr>
            <p:nvPr/>
          </p:nvSpPr>
          <p:spPr bwMode="auto">
            <a:xfrm>
              <a:off x="1827" y="2933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线 13"/>
            <p:cNvSpPr>
              <a:spLocks noChangeShapeType="1"/>
            </p:cNvSpPr>
            <p:nvPr/>
          </p:nvSpPr>
          <p:spPr bwMode="auto">
            <a:xfrm>
              <a:off x="3785" y="2933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14"/>
            <p:cNvSpPr>
              <a:spLocks noChangeShapeType="1"/>
            </p:cNvSpPr>
            <p:nvPr/>
          </p:nvSpPr>
          <p:spPr bwMode="auto">
            <a:xfrm>
              <a:off x="1247" y="3626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15"/>
            <p:cNvSpPr>
              <a:spLocks noChangeShapeType="1"/>
            </p:cNvSpPr>
            <p:nvPr/>
          </p:nvSpPr>
          <p:spPr bwMode="auto">
            <a:xfrm>
              <a:off x="1827" y="3395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线 16"/>
            <p:cNvSpPr>
              <a:spLocks noChangeShapeType="1"/>
            </p:cNvSpPr>
            <p:nvPr/>
          </p:nvSpPr>
          <p:spPr bwMode="auto">
            <a:xfrm>
              <a:off x="1827" y="3395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直线 17"/>
            <p:cNvSpPr>
              <a:spLocks noChangeShapeType="1"/>
            </p:cNvSpPr>
            <p:nvPr/>
          </p:nvSpPr>
          <p:spPr bwMode="auto">
            <a:xfrm>
              <a:off x="2842" y="3626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直线 18"/>
            <p:cNvSpPr>
              <a:spLocks noChangeShapeType="1"/>
            </p:cNvSpPr>
            <p:nvPr/>
          </p:nvSpPr>
          <p:spPr bwMode="auto">
            <a:xfrm>
              <a:off x="2842" y="3395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线 19"/>
            <p:cNvSpPr>
              <a:spLocks noChangeShapeType="1"/>
            </p:cNvSpPr>
            <p:nvPr/>
          </p:nvSpPr>
          <p:spPr bwMode="auto">
            <a:xfrm>
              <a:off x="3857" y="3395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线 20"/>
            <p:cNvSpPr>
              <a:spLocks noChangeShapeType="1"/>
            </p:cNvSpPr>
            <p:nvPr/>
          </p:nvSpPr>
          <p:spPr bwMode="auto">
            <a:xfrm>
              <a:off x="3857" y="3395"/>
              <a:ext cx="5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直线 21"/>
            <p:cNvSpPr>
              <a:spLocks noChangeShapeType="1"/>
            </p:cNvSpPr>
            <p:nvPr/>
          </p:nvSpPr>
          <p:spPr bwMode="auto">
            <a:xfrm>
              <a:off x="1247" y="3800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直线 22"/>
            <p:cNvSpPr>
              <a:spLocks noChangeShapeType="1"/>
            </p:cNvSpPr>
            <p:nvPr/>
          </p:nvSpPr>
          <p:spPr bwMode="auto">
            <a:xfrm>
              <a:off x="1827" y="4031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直线 23"/>
            <p:cNvSpPr>
              <a:spLocks noChangeShapeType="1"/>
            </p:cNvSpPr>
            <p:nvPr/>
          </p:nvSpPr>
          <p:spPr bwMode="auto">
            <a:xfrm>
              <a:off x="2842" y="3800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直线 24"/>
            <p:cNvSpPr>
              <a:spLocks noChangeShapeType="1"/>
            </p:cNvSpPr>
            <p:nvPr/>
          </p:nvSpPr>
          <p:spPr bwMode="auto">
            <a:xfrm>
              <a:off x="3857" y="4031"/>
              <a:ext cx="5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直线 25"/>
            <p:cNvSpPr>
              <a:spLocks noChangeShapeType="1"/>
            </p:cNvSpPr>
            <p:nvPr/>
          </p:nvSpPr>
          <p:spPr bwMode="auto">
            <a:xfrm>
              <a:off x="1827" y="3800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直线 26"/>
            <p:cNvSpPr>
              <a:spLocks noChangeShapeType="1"/>
            </p:cNvSpPr>
            <p:nvPr/>
          </p:nvSpPr>
          <p:spPr bwMode="auto">
            <a:xfrm>
              <a:off x="2842" y="3800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直线 27"/>
            <p:cNvSpPr>
              <a:spLocks noChangeShapeType="1"/>
            </p:cNvSpPr>
            <p:nvPr/>
          </p:nvSpPr>
          <p:spPr bwMode="auto">
            <a:xfrm>
              <a:off x="3857" y="3800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文本框 28"/>
            <p:cNvSpPr txBox="1">
              <a:spLocks noChangeArrowheads="1"/>
            </p:cNvSpPr>
            <p:nvPr/>
          </p:nvSpPr>
          <p:spPr bwMode="auto">
            <a:xfrm>
              <a:off x="2506" y="2931"/>
              <a:ext cx="7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CPU</a:t>
              </a:r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周期</a:t>
              </a:r>
            </a:p>
          </p:txBody>
        </p:sp>
        <p:sp>
          <p:nvSpPr>
            <p:cNvPr id="26" name="文本框 29"/>
            <p:cNvSpPr txBox="1">
              <a:spLocks noChangeArrowheads="1"/>
            </p:cNvSpPr>
            <p:nvPr/>
          </p:nvSpPr>
          <p:spPr bwMode="auto">
            <a:xfrm>
              <a:off x="1900" y="3365"/>
              <a:ext cx="8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DMA</a:t>
              </a:r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访内</a:t>
              </a:r>
            </a:p>
          </p:txBody>
        </p:sp>
        <p:sp>
          <p:nvSpPr>
            <p:cNvPr id="27" name="文本框 30"/>
            <p:cNvSpPr txBox="1">
              <a:spLocks noChangeArrowheads="1"/>
            </p:cNvSpPr>
            <p:nvPr/>
          </p:nvSpPr>
          <p:spPr bwMode="auto">
            <a:xfrm>
              <a:off x="2827" y="3759"/>
              <a:ext cx="7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CPU</a:t>
              </a:r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访内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周期挪用法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3366477"/>
          </a:xfrm>
        </p:spPr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要求访问主存时，</a:t>
            </a:r>
            <a:r>
              <a:rPr lang="en-US" altLang="zh-CN" dirty="0"/>
              <a:t>CPU</a:t>
            </a:r>
            <a:r>
              <a:rPr lang="zh-CN" altLang="en-US" dirty="0"/>
              <a:t>暂停</a:t>
            </a:r>
            <a:r>
              <a:rPr lang="zh-CN" altLang="en-US" b="1" dirty="0">
                <a:solidFill>
                  <a:srgbClr val="3333CC"/>
                </a:solidFill>
              </a:rPr>
              <a:t>一个或多个存储周期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149C99"/>
                </a:solidFill>
              </a:rPr>
              <a:t>一个数据</a:t>
            </a:r>
            <a:r>
              <a:rPr lang="zh-CN" altLang="en-US" dirty="0"/>
              <a:t>传送结束后，</a:t>
            </a:r>
            <a:r>
              <a:rPr lang="en-US" altLang="zh-CN" dirty="0"/>
              <a:t>CPU</a:t>
            </a:r>
            <a:r>
              <a:rPr lang="zh-CN" altLang="en-US" dirty="0"/>
              <a:t>继续运行。</a:t>
            </a:r>
          </a:p>
          <a:p>
            <a:r>
              <a:rPr lang="en-US" altLang="zh-CN" dirty="0"/>
              <a:t>CPU</a:t>
            </a:r>
            <a:r>
              <a:rPr lang="zh-CN" altLang="en-US" dirty="0"/>
              <a:t>现场没有变动，仅延缓了指令的执行</a:t>
            </a:r>
            <a:endParaRPr lang="en-US" altLang="zh-CN" dirty="0"/>
          </a:p>
          <a:p>
            <a:pPr lvl="1"/>
            <a:r>
              <a:rPr lang="zh-CN" altLang="en-US" b="1" u="sng" dirty="0">
                <a:solidFill>
                  <a:srgbClr val="FF3300"/>
                </a:solidFill>
              </a:rPr>
              <a:t>周期挪用</a:t>
            </a:r>
            <a:r>
              <a:rPr lang="zh-CN" altLang="en-US" dirty="0"/>
              <a:t>，或称</a:t>
            </a:r>
            <a:r>
              <a:rPr lang="zh-CN" altLang="en-US" b="1" u="sng" dirty="0">
                <a:solidFill>
                  <a:srgbClr val="FF3300"/>
                </a:solidFill>
              </a:rPr>
              <a:t>周期窃取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如发生访存冲突，则</a:t>
            </a:r>
            <a:r>
              <a:rPr lang="en-US" altLang="zh-CN" dirty="0"/>
              <a:t>DMA</a:t>
            </a:r>
            <a:r>
              <a:rPr lang="zh-CN" altLang="en-US" dirty="0"/>
              <a:t>优先访问。</a:t>
            </a:r>
          </a:p>
          <a:p>
            <a:endParaRPr lang="zh-CN" altLang="en-US" dirty="0"/>
          </a:p>
        </p:txBody>
      </p:sp>
      <p:grpSp>
        <p:nvGrpSpPr>
          <p:cNvPr id="4" name="组合 6"/>
          <p:cNvGrpSpPr/>
          <p:nvPr/>
        </p:nvGrpSpPr>
        <p:grpSpPr bwMode="auto">
          <a:xfrm>
            <a:off x="3129022" y="4254500"/>
            <a:ext cx="5791200" cy="2198687"/>
            <a:chOff x="1182" y="2862"/>
            <a:chExt cx="3648" cy="1385"/>
          </a:xfrm>
        </p:grpSpPr>
        <p:sp>
          <p:nvSpPr>
            <p:cNvPr id="5" name="直线 7"/>
            <p:cNvSpPr>
              <a:spLocks noChangeShapeType="1"/>
            </p:cNvSpPr>
            <p:nvPr/>
          </p:nvSpPr>
          <p:spPr bwMode="auto">
            <a:xfrm>
              <a:off x="1182" y="3124"/>
              <a:ext cx="3648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线 8"/>
            <p:cNvSpPr>
              <a:spLocks noChangeShapeType="1"/>
            </p:cNvSpPr>
            <p:nvPr/>
          </p:nvSpPr>
          <p:spPr bwMode="auto">
            <a:xfrm>
              <a:off x="1662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线 9"/>
            <p:cNvSpPr>
              <a:spLocks noChangeShapeType="1"/>
            </p:cNvSpPr>
            <p:nvPr/>
          </p:nvSpPr>
          <p:spPr bwMode="auto">
            <a:xfrm>
              <a:off x="233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直线 10"/>
            <p:cNvSpPr>
              <a:spLocks noChangeShapeType="1"/>
            </p:cNvSpPr>
            <p:nvPr/>
          </p:nvSpPr>
          <p:spPr bwMode="auto">
            <a:xfrm>
              <a:off x="305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线 11"/>
            <p:cNvSpPr>
              <a:spLocks noChangeShapeType="1"/>
            </p:cNvSpPr>
            <p:nvPr/>
          </p:nvSpPr>
          <p:spPr bwMode="auto">
            <a:xfrm>
              <a:off x="377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线 12"/>
            <p:cNvSpPr>
              <a:spLocks noChangeShapeType="1"/>
            </p:cNvSpPr>
            <p:nvPr/>
          </p:nvSpPr>
          <p:spPr bwMode="auto">
            <a:xfrm>
              <a:off x="449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13"/>
            <p:cNvSpPr>
              <a:spLocks noChangeShapeType="1"/>
            </p:cNvSpPr>
            <p:nvPr/>
          </p:nvSpPr>
          <p:spPr bwMode="auto">
            <a:xfrm>
              <a:off x="1182" y="3652"/>
              <a:ext cx="18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14"/>
            <p:cNvSpPr>
              <a:spLocks noChangeShapeType="1"/>
            </p:cNvSpPr>
            <p:nvPr/>
          </p:nvSpPr>
          <p:spPr bwMode="auto">
            <a:xfrm>
              <a:off x="3774" y="365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线 15"/>
            <p:cNvSpPr>
              <a:spLocks noChangeShapeType="1"/>
            </p:cNvSpPr>
            <p:nvPr/>
          </p:nvSpPr>
          <p:spPr bwMode="auto">
            <a:xfrm>
              <a:off x="3054" y="3412"/>
              <a:ext cx="720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直线 16"/>
            <p:cNvSpPr>
              <a:spLocks noChangeShapeType="1"/>
            </p:cNvSpPr>
            <p:nvPr/>
          </p:nvSpPr>
          <p:spPr bwMode="auto">
            <a:xfrm>
              <a:off x="3054" y="34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直线 17"/>
            <p:cNvSpPr>
              <a:spLocks noChangeShapeType="1"/>
            </p:cNvSpPr>
            <p:nvPr/>
          </p:nvSpPr>
          <p:spPr bwMode="auto">
            <a:xfrm>
              <a:off x="3774" y="34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文本框 18"/>
            <p:cNvSpPr txBox="1">
              <a:spLocks noChangeArrowheads="1"/>
            </p:cNvSpPr>
            <p:nvPr/>
          </p:nvSpPr>
          <p:spPr bwMode="auto">
            <a:xfrm>
              <a:off x="1796" y="2862"/>
              <a:ext cx="2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M1           M2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kumimoji="1"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存储周期           </a:t>
              </a:r>
              <a:r>
                <a:rPr kumimoji="1"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M3</a:t>
              </a:r>
            </a:p>
          </p:txBody>
        </p:sp>
        <p:sp>
          <p:nvSpPr>
            <p:cNvPr id="17" name="文本框 19"/>
            <p:cNvSpPr txBox="1">
              <a:spLocks noChangeArrowheads="1"/>
            </p:cNvSpPr>
            <p:nvPr/>
          </p:nvSpPr>
          <p:spPr bwMode="auto">
            <a:xfrm>
              <a:off x="3092" y="3421"/>
              <a:ext cx="490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DMA</a:t>
              </a:r>
            </a:p>
            <a:p>
              <a:pPr algn="l" eaLnBrk="1" hangingPunct="1"/>
              <a:r>
                <a:rPr kumimoji="1"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挪用</a:t>
              </a:r>
            </a:p>
            <a:p>
              <a:pPr algn="l" eaLnBrk="1" hangingPunct="1"/>
              <a:r>
                <a:rPr kumimoji="1"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传送</a:t>
              </a:r>
            </a:p>
            <a:p>
              <a:pPr algn="l" eaLnBrk="1" hangingPunct="1"/>
              <a:r>
                <a:rPr kumimoji="1"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</a:p>
          </p:txBody>
        </p:sp>
        <p:sp>
          <p:nvSpPr>
            <p:cNvPr id="18" name="直线 20"/>
            <p:cNvSpPr>
              <a:spLocks noChangeShapeType="1"/>
            </p:cNvSpPr>
            <p:nvPr/>
          </p:nvSpPr>
          <p:spPr bwMode="auto">
            <a:xfrm>
              <a:off x="1230" y="3412"/>
              <a:ext cx="1824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文本框 21"/>
            <p:cNvSpPr txBox="1">
              <a:spLocks noChangeArrowheads="1"/>
            </p:cNvSpPr>
            <p:nvPr/>
          </p:nvSpPr>
          <p:spPr bwMode="auto">
            <a:xfrm>
              <a:off x="1182" y="3940"/>
              <a:ext cx="1104" cy="237"/>
            </a:xfrm>
            <a:prstGeom prst="rect">
              <a:avLst/>
            </a:prstGeom>
            <a:noFill/>
            <a:ln w="9525">
              <a:solidFill>
                <a:srgbClr val="996633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外设准备数据</a:t>
              </a:r>
            </a:p>
          </p:txBody>
        </p:sp>
        <p:sp>
          <p:nvSpPr>
            <p:cNvPr id="20" name="直线 22"/>
            <p:cNvSpPr>
              <a:spLocks noChangeShapeType="1"/>
            </p:cNvSpPr>
            <p:nvPr/>
          </p:nvSpPr>
          <p:spPr bwMode="auto">
            <a:xfrm flipV="1">
              <a:off x="1854" y="3412"/>
              <a:ext cx="288" cy="528"/>
            </a:xfrm>
            <a:prstGeom prst="line">
              <a:avLst/>
            </a:prstGeom>
            <a:noFill/>
            <a:ln w="9525">
              <a:solidFill>
                <a:srgbClr val="996633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DMA</a:t>
            </a:r>
            <a:r>
              <a:rPr lang="zh-CN" altLang="en-US"/>
              <a:t>控制器</a:t>
            </a:r>
          </a:p>
        </p:txBody>
      </p:sp>
      <p:sp>
        <p:nvSpPr>
          <p:cNvPr id="4" name="文本框 4"/>
          <p:cNvSpPr txBox="1"/>
          <p:nvPr/>
        </p:nvSpPr>
        <p:spPr>
          <a:xfrm>
            <a:off x="2369721" y="1675645"/>
            <a:ext cx="1069898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系统总线</a:t>
            </a:r>
            <a:endParaRPr 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25414" y="2356265"/>
            <a:ext cx="2189019" cy="3073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4"/>
          <p:cNvSpPr txBox="1"/>
          <p:nvPr/>
        </p:nvSpPr>
        <p:spPr>
          <a:xfrm>
            <a:off x="3698670" y="2453970"/>
            <a:ext cx="1293829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sz="1600"/>
              <a:t>DMA</a:t>
            </a:r>
            <a:r>
              <a:rPr lang="zh-CN" altLang="en-US" sz="1600"/>
              <a:t>控制器</a:t>
            </a:r>
            <a:endParaRPr lang="zh-CN" sz="1600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151547" y="1561645"/>
            <a:ext cx="10047406" cy="0"/>
          </a:xfrm>
          <a:prstGeom prst="straightConnector1">
            <a:avLst/>
          </a:prstGeom>
          <a:ln w="69850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151547" y="2356265"/>
            <a:ext cx="1021498" cy="3073564"/>
            <a:chOff x="4429527" y="4006873"/>
            <a:chExt cx="1125139" cy="517588"/>
          </a:xfrm>
        </p:grpSpPr>
        <p:sp>
          <p:nvSpPr>
            <p:cNvPr id="9" name="矩形 8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文本框 4"/>
            <p:cNvSpPr txBox="1"/>
            <p:nvPr/>
          </p:nvSpPr>
          <p:spPr>
            <a:xfrm>
              <a:off x="4506833" y="4240075"/>
              <a:ext cx="978208" cy="46647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CPU</a:t>
              </a:r>
              <a:endParaRPr 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V="1">
            <a:off x="2178823" y="3009040"/>
            <a:ext cx="1043127" cy="1885664"/>
            <a:chOff x="2104407" y="1536501"/>
            <a:chExt cx="1686977" cy="1885664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2104407" y="3422165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>
              <a:off x="2104407" y="2990602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2104407" y="1536501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4"/>
          <p:cNvSpPr txBox="1"/>
          <p:nvPr/>
        </p:nvSpPr>
        <p:spPr>
          <a:xfrm>
            <a:off x="1961631" y="2473941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HOLD</a:t>
            </a:r>
          </a:p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总线请求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4"/>
          <p:cNvSpPr txBox="1"/>
          <p:nvPr/>
        </p:nvSpPr>
        <p:spPr>
          <a:xfrm>
            <a:off x="1979087" y="3444269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HLDA</a:t>
            </a:r>
          </a:p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总线响应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2010506" y="4946669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INTR</a:t>
            </a:r>
          </a:p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中断请求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457753" y="2368218"/>
            <a:ext cx="1021498" cy="2563804"/>
            <a:chOff x="7044262" y="2083046"/>
            <a:chExt cx="1021498" cy="3098554"/>
          </a:xfrm>
        </p:grpSpPr>
        <p:grpSp>
          <p:nvGrpSpPr>
            <p:cNvPr id="19" name="组合 18"/>
            <p:cNvGrpSpPr/>
            <p:nvPr/>
          </p:nvGrpSpPr>
          <p:grpSpPr>
            <a:xfrm>
              <a:off x="7044262" y="2083046"/>
              <a:ext cx="1021498" cy="2038349"/>
              <a:chOff x="4429527" y="4006873"/>
              <a:chExt cx="1125139" cy="517588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4"/>
              <p:cNvSpPr txBox="1"/>
              <p:nvPr/>
            </p:nvSpPr>
            <p:spPr>
              <a:xfrm>
                <a:off x="4506833" y="4220895"/>
                <a:ext cx="978208" cy="85008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I/O</a:t>
                </a: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接口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7044262" y="4121395"/>
              <a:ext cx="1021498" cy="1060205"/>
              <a:chOff x="4429527" y="4006873"/>
              <a:chExt cx="1125139" cy="51758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4"/>
              <p:cNvSpPr txBox="1"/>
              <p:nvPr/>
            </p:nvSpPr>
            <p:spPr>
              <a:xfrm>
                <a:off x="4506833" y="4181680"/>
                <a:ext cx="978208" cy="163436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设备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251589" y="2370960"/>
            <a:ext cx="1021498" cy="2534556"/>
            <a:chOff x="7044262" y="2083046"/>
            <a:chExt cx="1021498" cy="3098554"/>
          </a:xfrm>
        </p:grpSpPr>
        <p:grpSp>
          <p:nvGrpSpPr>
            <p:cNvPr id="26" name="组合 25"/>
            <p:cNvGrpSpPr/>
            <p:nvPr/>
          </p:nvGrpSpPr>
          <p:grpSpPr>
            <a:xfrm>
              <a:off x="7044262" y="2083046"/>
              <a:ext cx="1021498" cy="2038349"/>
              <a:chOff x="4429527" y="4006873"/>
              <a:chExt cx="1125139" cy="517588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4"/>
              <p:cNvSpPr txBox="1"/>
              <p:nvPr/>
            </p:nvSpPr>
            <p:spPr>
              <a:xfrm>
                <a:off x="4506833" y="4220404"/>
                <a:ext cx="978208" cy="8598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I/O</a:t>
                </a: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接口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044262" y="4121395"/>
              <a:ext cx="1021498" cy="1060205"/>
              <a:chOff x="4429527" y="4006873"/>
              <a:chExt cx="1125139" cy="51758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4"/>
              <p:cNvSpPr txBox="1"/>
              <p:nvPr/>
            </p:nvSpPr>
            <p:spPr>
              <a:xfrm>
                <a:off x="4506833" y="4180738"/>
                <a:ext cx="978208" cy="16532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设备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 flipV="1">
            <a:off x="5425437" y="2985508"/>
            <a:ext cx="1043127" cy="431563"/>
            <a:chOff x="2114677" y="2990602"/>
            <a:chExt cx="1686977" cy="431563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2114677" y="3422165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H="1">
              <a:off x="2114677" y="2990602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4"/>
          <p:cNvSpPr txBox="1"/>
          <p:nvPr/>
        </p:nvSpPr>
        <p:spPr>
          <a:xfrm>
            <a:off x="5201894" y="2450409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DREQ</a:t>
            </a:r>
          </a:p>
          <a:p>
            <a:pPr algn="ctr">
              <a:spcAft>
                <a:spcPts val="0"/>
              </a:spcAft>
            </a:pPr>
            <a:r>
              <a:rPr lang="en-US" altLang="zh-CN" sz="16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16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请求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文本框 4"/>
          <p:cNvSpPr txBox="1"/>
          <p:nvPr/>
        </p:nvSpPr>
        <p:spPr>
          <a:xfrm>
            <a:off x="5219350" y="3429978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DACK</a:t>
            </a:r>
          </a:p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响应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4319786" y="1573869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1662296" y="1586882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10177455" y="2365555"/>
            <a:ext cx="1021498" cy="3073509"/>
            <a:chOff x="7044262" y="2083046"/>
            <a:chExt cx="1021498" cy="3098555"/>
          </a:xfrm>
        </p:grpSpPr>
        <p:grpSp>
          <p:nvGrpSpPr>
            <p:cNvPr id="40" name="组合 39"/>
            <p:cNvGrpSpPr/>
            <p:nvPr/>
          </p:nvGrpSpPr>
          <p:grpSpPr>
            <a:xfrm>
              <a:off x="7044262" y="2083046"/>
              <a:ext cx="1021498" cy="2038349"/>
              <a:chOff x="4429527" y="4006873"/>
              <a:chExt cx="1125139" cy="517588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4506833" y="4192488"/>
                <a:ext cx="978208" cy="14182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内存</a:t>
                </a:r>
                <a:endPara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控制器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044262" y="4121395"/>
              <a:ext cx="1021498" cy="1060205"/>
              <a:chOff x="4429527" y="4006873"/>
              <a:chExt cx="1125139" cy="517588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"/>
              <p:cNvSpPr txBox="1"/>
              <p:nvPr/>
            </p:nvSpPr>
            <p:spPr>
              <a:xfrm>
                <a:off x="4506833" y="4195233"/>
                <a:ext cx="978208" cy="13633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内存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cxnSp>
        <p:nvCxnSpPr>
          <p:cNvPr id="46" name="直接箭头连接符 45"/>
          <p:cNvCxnSpPr/>
          <p:nvPr/>
        </p:nvCxnSpPr>
        <p:spPr>
          <a:xfrm>
            <a:off x="5414433" y="4359087"/>
            <a:ext cx="779992" cy="0"/>
          </a:xfrm>
          <a:prstGeom prst="straightConnector1">
            <a:avLst/>
          </a:prstGeom>
          <a:ln w="22225" cap="sq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196156" y="4361486"/>
            <a:ext cx="0" cy="796361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6197600" y="5164197"/>
            <a:ext cx="1520825" cy="1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7717559" y="2966384"/>
            <a:ext cx="0" cy="2189064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7717559" y="2966384"/>
            <a:ext cx="534030" cy="0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7999268" y="3440603"/>
            <a:ext cx="252321" cy="0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7999268" y="3453558"/>
            <a:ext cx="0" cy="1982042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5952836" y="5439063"/>
            <a:ext cx="2041617" cy="0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428611" y="4752877"/>
            <a:ext cx="521050" cy="0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5952836" y="4752877"/>
            <a:ext cx="0" cy="676952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文本框 4"/>
          <p:cNvSpPr txBox="1"/>
          <p:nvPr/>
        </p:nvSpPr>
        <p:spPr>
          <a:xfrm>
            <a:off x="4989381" y="4780543"/>
            <a:ext cx="140516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DACK</a:t>
            </a:r>
          </a:p>
        </p:txBody>
      </p:sp>
      <p:sp>
        <p:nvSpPr>
          <p:cNvPr id="57" name="文本框 4"/>
          <p:cNvSpPr txBox="1"/>
          <p:nvPr/>
        </p:nvSpPr>
        <p:spPr>
          <a:xfrm>
            <a:off x="4992499" y="4378124"/>
            <a:ext cx="140516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DREQ</a:t>
            </a:r>
          </a:p>
        </p:txBody>
      </p:sp>
      <p:sp>
        <p:nvSpPr>
          <p:cNvPr id="58" name="文本框 4"/>
          <p:cNvSpPr txBox="1"/>
          <p:nvPr/>
        </p:nvSpPr>
        <p:spPr>
          <a:xfrm>
            <a:off x="7253231" y="2683906"/>
            <a:ext cx="140516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DREQ</a:t>
            </a:r>
          </a:p>
        </p:txBody>
      </p:sp>
      <p:sp>
        <p:nvSpPr>
          <p:cNvPr id="59" name="文本框 4"/>
          <p:cNvSpPr txBox="1"/>
          <p:nvPr/>
        </p:nvSpPr>
        <p:spPr>
          <a:xfrm>
            <a:off x="7279974" y="3173495"/>
            <a:ext cx="140516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DACK</a:t>
            </a: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936707" y="1596172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8762338" y="1596172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10587969" y="1596172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3433642" y="3190886"/>
            <a:ext cx="1768252" cy="359780"/>
            <a:chOff x="4429527" y="4006873"/>
            <a:chExt cx="1125139" cy="517588"/>
          </a:xfrm>
        </p:grpSpPr>
        <p:sp>
          <p:nvSpPr>
            <p:cNvPr id="64" name="矩形 63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5" name="文本框 4"/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字计数器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433642" y="4518860"/>
            <a:ext cx="1768252" cy="359780"/>
            <a:chOff x="4429527" y="4006873"/>
            <a:chExt cx="1125139" cy="517588"/>
          </a:xfrm>
        </p:grpSpPr>
        <p:sp>
          <p:nvSpPr>
            <p:cNvPr id="67" name="矩形 66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8" name="文本框 4"/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状态寄存器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433642" y="3633544"/>
            <a:ext cx="1768252" cy="359780"/>
            <a:chOff x="4429527" y="4006873"/>
            <a:chExt cx="1125139" cy="517588"/>
          </a:xfrm>
        </p:grpSpPr>
        <p:sp>
          <p:nvSpPr>
            <p:cNvPr id="70" name="矩形 69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1" name="文本框 4"/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数据缓冲寄存器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433642" y="4961520"/>
            <a:ext cx="1768252" cy="359780"/>
            <a:chOff x="4429527" y="4006873"/>
            <a:chExt cx="1125139" cy="517588"/>
          </a:xfrm>
        </p:grpSpPr>
        <p:sp>
          <p:nvSpPr>
            <p:cNvPr id="73" name="矩形 72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4" name="文本框 4"/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DMA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控制逻辑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433642" y="2748228"/>
            <a:ext cx="1768252" cy="359780"/>
            <a:chOff x="4429527" y="4006873"/>
            <a:chExt cx="1125139" cy="517588"/>
          </a:xfrm>
        </p:grpSpPr>
        <p:sp>
          <p:nvSpPr>
            <p:cNvPr id="76" name="矩形 75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7" name="文本框 4"/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地址寄存器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433642" y="4076202"/>
            <a:ext cx="1768252" cy="359780"/>
            <a:chOff x="4429527" y="4006873"/>
            <a:chExt cx="1125139" cy="517588"/>
          </a:xfrm>
        </p:grpSpPr>
        <p:sp>
          <p:nvSpPr>
            <p:cNvPr id="79" name="矩形 78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80" name="文本框 4"/>
            <p:cNvSpPr txBox="1"/>
            <p:nvPr/>
          </p:nvSpPr>
          <p:spPr>
            <a:xfrm>
              <a:off x="4506833" y="4086290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命令寄存器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DMA</a:t>
            </a:r>
            <a:r>
              <a:rPr lang="zh-CN" altLang="en-US"/>
              <a:t>传输流程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650" y="635487"/>
            <a:ext cx="6537870" cy="5944301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635721" cy="5637024"/>
          </a:xfrm>
        </p:spPr>
        <p:txBody>
          <a:bodyPr/>
          <a:lstStyle/>
          <a:p>
            <a:r>
              <a:rPr lang="zh-CN" altLang="en-US" dirty="0"/>
              <a:t>准备</a:t>
            </a:r>
            <a:r>
              <a:rPr lang="zh-CN" altLang="en-US"/>
              <a:t>阶段 </a:t>
            </a:r>
            <a:endParaRPr lang="en-US" altLang="zh-CN"/>
          </a:p>
          <a:p>
            <a:pPr lvl="1"/>
            <a:r>
              <a:rPr lang="en-US" altLang="zh-CN"/>
              <a:t>CPU</a:t>
            </a:r>
            <a:r>
              <a:rPr lang="zh-CN" altLang="en-US"/>
              <a:t>干预</a:t>
            </a:r>
            <a:endParaRPr lang="en-US" altLang="zh-CN" dirty="0"/>
          </a:p>
          <a:p>
            <a:r>
              <a:rPr lang="zh-CN" altLang="en-US"/>
              <a:t>传送阶段</a:t>
            </a:r>
            <a:endParaRPr lang="en-US" altLang="zh-CN"/>
          </a:p>
          <a:p>
            <a:pPr lvl="1"/>
            <a:r>
              <a:rPr lang="en-US" altLang="zh-CN"/>
              <a:t>CPU</a:t>
            </a:r>
            <a:r>
              <a:rPr lang="zh-CN" altLang="en-US"/>
              <a:t>不参与</a:t>
            </a:r>
            <a:endParaRPr lang="en-US" altLang="zh-CN" dirty="0"/>
          </a:p>
          <a:p>
            <a:r>
              <a:rPr lang="zh-CN" altLang="en-US"/>
              <a:t>结束阶段</a:t>
            </a:r>
            <a:endParaRPr lang="en-US" altLang="zh-CN"/>
          </a:p>
          <a:p>
            <a:pPr lvl="1"/>
            <a:r>
              <a:rPr lang="en-US" altLang="zh-CN"/>
              <a:t>CPU</a:t>
            </a:r>
            <a:r>
              <a:rPr lang="zh-CN" altLang="en-US"/>
              <a:t>干预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主要操作过程（准备阶段）</a:t>
            </a:r>
          </a:p>
        </p:txBody>
      </p:sp>
      <p:sp>
        <p:nvSpPr>
          <p:cNvPr id="8602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主机通过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指令</a:t>
            </a:r>
            <a:r>
              <a:rPr lang="zh-CN" altLang="en-US" dirty="0"/>
              <a:t>向</a:t>
            </a:r>
            <a:r>
              <a:rPr lang="en-US" altLang="zh-CN" dirty="0"/>
              <a:t>DMA</a:t>
            </a:r>
            <a:r>
              <a:rPr lang="zh-CN" altLang="en-US" dirty="0"/>
              <a:t>接口发送必要的传送参数，</a:t>
            </a:r>
            <a:r>
              <a:rPr lang="zh-CN" altLang="en-US"/>
              <a:t>并启动</a:t>
            </a:r>
            <a:r>
              <a:rPr lang="en-US" altLang="zh-CN"/>
              <a:t>DMA</a:t>
            </a:r>
            <a:r>
              <a:rPr lang="zh-CN" altLang="en-US" dirty="0"/>
              <a:t>工作。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数据传送的方向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数据块在主存的首地址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数据在外设存储介质上的地址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数据的传送量</a:t>
            </a:r>
            <a:endParaRPr lang="en-US" altLang="zh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主要操作过程（传送阶段）</a:t>
            </a:r>
          </a:p>
        </p:txBody>
      </p:sp>
      <p:sp>
        <p:nvSpPr>
          <p:cNvPr id="87044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3"/>
            <a:ext cx="11031078" cy="8230265"/>
          </a:xfrm>
        </p:spPr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b="1">
                <a:solidFill>
                  <a:schemeClr val="tx1"/>
                </a:solidFill>
              </a:rPr>
              <a:t>宏观 </a:t>
            </a:r>
            <a:r>
              <a:rPr lang="en-US" altLang="zh-CN"/>
              <a:t>DMA</a:t>
            </a:r>
            <a:r>
              <a:rPr lang="zh-CN" altLang="en-US"/>
              <a:t>是连续传送一批数据    </a:t>
            </a:r>
            <a:r>
              <a:rPr lang="zh-CN" altLang="en-US" b="1">
                <a:solidFill>
                  <a:schemeClr val="tx1"/>
                </a:solidFill>
              </a:rPr>
              <a:t>微观 </a:t>
            </a:r>
            <a:r>
              <a:rPr lang="zh-CN" altLang="en-US"/>
              <a:t>每传送一个数据，发一次</a:t>
            </a:r>
            <a:r>
              <a:rPr lang="en-US" altLang="zh-CN"/>
              <a:t>DMA</a:t>
            </a:r>
            <a:r>
              <a:rPr lang="zh-CN" altLang="en-US"/>
              <a:t>请求</a:t>
            </a:r>
            <a:endParaRPr lang="en-US" altLang="zh-CN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b="1">
                <a:solidFill>
                  <a:schemeClr val="tx1"/>
                </a:solidFill>
                <a:cs typeface="+mn-cs"/>
              </a:rPr>
              <a:t>传输过程（周期挪用）</a:t>
            </a:r>
          </a:p>
          <a:p>
            <a:pPr lvl="1">
              <a:buFont typeface="+mj-lt"/>
              <a:buAutoNum type="arabicPeriod"/>
            </a:pPr>
            <a:r>
              <a:rPr lang="zh-CN" altLang="en-US" sz="2000"/>
              <a:t>设备准备数据：当设备接收到 </a:t>
            </a:r>
            <a:r>
              <a:rPr lang="en-US" altLang="zh-CN" sz="2000"/>
              <a:t>CPU </a:t>
            </a:r>
            <a:r>
              <a:rPr lang="zh-CN" altLang="en-US" sz="2000"/>
              <a:t>的 </a:t>
            </a:r>
            <a:r>
              <a:rPr lang="en-US" altLang="zh-CN" sz="2000"/>
              <a:t>DMA </a:t>
            </a:r>
            <a:r>
              <a:rPr lang="zh-CN" altLang="en-US" sz="2000"/>
              <a:t>命令后就可以开始准备数据</a:t>
            </a:r>
          </a:p>
          <a:p>
            <a:pPr lvl="1">
              <a:buFont typeface="+mj-lt"/>
              <a:buAutoNum type="arabicPeriod"/>
            </a:pPr>
            <a:r>
              <a:rPr lang="zh-CN" altLang="en-US" sz="2000"/>
              <a:t>设备发送 </a:t>
            </a:r>
            <a:r>
              <a:rPr lang="en-US" altLang="zh-CN" sz="2000"/>
              <a:t>DMA </a:t>
            </a:r>
            <a:r>
              <a:rPr lang="zh-CN" altLang="en-US" sz="2000"/>
              <a:t>请求：数据准备好后就通过 </a:t>
            </a:r>
            <a:r>
              <a:rPr lang="en-US" altLang="zh-CN" sz="2000"/>
              <a:t>DREQ </a:t>
            </a:r>
            <a:r>
              <a:rPr lang="zh-CN" altLang="en-US" sz="2000"/>
              <a:t>控制线向 </a:t>
            </a:r>
            <a:r>
              <a:rPr lang="en-US" altLang="zh-CN" sz="2000"/>
              <a:t>DMAC </a:t>
            </a:r>
            <a:r>
              <a:rPr lang="zh-CN" altLang="en-US" sz="2000"/>
              <a:t>发出 </a:t>
            </a:r>
            <a:r>
              <a:rPr lang="en-US" altLang="zh-CN" sz="2000"/>
              <a:t>DMA </a:t>
            </a:r>
            <a:r>
              <a:rPr lang="zh-CN" altLang="en-US" sz="2000"/>
              <a:t>请求。</a:t>
            </a:r>
          </a:p>
          <a:p>
            <a:pPr lvl="1">
              <a:buFont typeface="+mj-lt"/>
              <a:buAutoNum type="arabicPeriod"/>
            </a:pPr>
            <a:r>
              <a:rPr lang="en-US" altLang="zh-CN" sz="2000"/>
              <a:t>DMAC </a:t>
            </a:r>
            <a:r>
              <a:rPr lang="zh-CN" altLang="en-US" sz="2000"/>
              <a:t>申请总线：</a:t>
            </a:r>
            <a:r>
              <a:rPr lang="en-US" altLang="zh-CN" sz="2000"/>
              <a:t>DMAC </a:t>
            </a:r>
            <a:r>
              <a:rPr lang="zh-CN" altLang="en-US" sz="2000"/>
              <a:t>收到 </a:t>
            </a:r>
            <a:r>
              <a:rPr lang="en-US" altLang="zh-CN" sz="2000"/>
              <a:t>DMA </a:t>
            </a:r>
            <a:r>
              <a:rPr lang="zh-CN" altLang="en-US" sz="2000"/>
              <a:t>请求后立即将 </a:t>
            </a:r>
            <a:r>
              <a:rPr lang="en-US" altLang="zh-CN" sz="2000"/>
              <a:t>HOLD </a:t>
            </a:r>
            <a:r>
              <a:rPr lang="zh-CN" altLang="en-US" sz="2000"/>
              <a:t>信号置“</a:t>
            </a:r>
            <a:r>
              <a:rPr lang="en-US" altLang="zh-CN" sz="2000"/>
              <a:t>1”</a:t>
            </a:r>
            <a:r>
              <a:rPr lang="zh-CN" altLang="en-US" sz="2000"/>
              <a:t>，向 </a:t>
            </a:r>
            <a:r>
              <a:rPr lang="en-US" altLang="zh-CN" sz="2000"/>
              <a:t>CPU </a:t>
            </a:r>
            <a:r>
              <a:rPr lang="zh-CN" altLang="en-US" sz="2000"/>
              <a:t>申请总线控制权。</a:t>
            </a:r>
            <a:endParaRPr lang="en-US" altLang="zh-CN" sz="2000"/>
          </a:p>
          <a:p>
            <a:pPr lvl="1">
              <a:buFont typeface="+mj-lt"/>
              <a:buAutoNum type="arabicPeriod"/>
            </a:pPr>
            <a:r>
              <a:rPr lang="zh-CN" altLang="en-US" sz="2000"/>
              <a:t>总线授权：</a:t>
            </a:r>
            <a:r>
              <a:rPr lang="en-US" altLang="zh-CN" sz="2000"/>
              <a:t>CPU </a:t>
            </a:r>
            <a:r>
              <a:rPr lang="zh-CN" altLang="en-US" sz="2000"/>
              <a:t>在机器周期结束后响应总线使用申请，让出总线控制权，并发出总线授权信号 </a:t>
            </a:r>
            <a:r>
              <a:rPr lang="en-US" altLang="zh-CN" sz="2000"/>
              <a:t>HLDA </a:t>
            </a:r>
            <a:r>
              <a:rPr lang="zh-CN" altLang="en-US" sz="2000"/>
              <a:t>通知 </a:t>
            </a:r>
            <a:r>
              <a:rPr lang="en-US" altLang="zh-CN" sz="2000"/>
              <a:t>DMAC</a:t>
            </a:r>
            <a:r>
              <a:rPr lang="zh-CN" altLang="en-US" sz="2000"/>
              <a:t>。</a:t>
            </a:r>
            <a:endParaRPr lang="en-US" altLang="zh-CN" sz="2000"/>
          </a:p>
          <a:p>
            <a:pPr lvl="1">
              <a:buFont typeface="+mj-lt"/>
              <a:buAutoNum type="arabicPeriod"/>
            </a:pPr>
            <a:endParaRPr lang="en-US" altLang="zh-CN" sz="2000"/>
          </a:p>
          <a:p>
            <a:pPr lvl="1">
              <a:buFont typeface="+mj-lt"/>
              <a:buAutoNum type="arabicPeriod"/>
            </a:pPr>
            <a:endParaRPr lang="en-US" altLang="zh-CN"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DMA</a:t>
            </a:r>
            <a:r>
              <a:rPr lang="zh-CN" altLang="en-US"/>
              <a:t>主要操作过程（传送阶段）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 startAt="5"/>
            </a:pPr>
            <a:r>
              <a:rPr lang="en-US" altLang="zh-CN"/>
              <a:t>DMA </a:t>
            </a:r>
            <a:r>
              <a:rPr lang="zh-CN" altLang="en-US"/>
              <a:t>数据传输：收到 </a:t>
            </a:r>
            <a:r>
              <a:rPr lang="en-US" altLang="zh-CN"/>
              <a:t>HLDA </a:t>
            </a:r>
            <a:r>
              <a:rPr lang="zh-CN" altLang="en-US"/>
              <a:t>信号将内存地址放置在地址总线上；设置控制总线读写命令控制信号，并向设备</a:t>
            </a:r>
            <a:r>
              <a:rPr lang="en-US" altLang="zh-CN"/>
              <a:t>DMA </a:t>
            </a:r>
            <a:r>
              <a:rPr lang="zh-CN" altLang="en-US"/>
              <a:t>应答信号 </a:t>
            </a:r>
            <a:r>
              <a:rPr lang="en-US" altLang="zh-CN"/>
              <a:t>DACK</a:t>
            </a:r>
            <a:r>
              <a:rPr lang="zh-CN" altLang="en-US"/>
              <a:t>。设备收到 </a:t>
            </a:r>
            <a:r>
              <a:rPr lang="en-US" altLang="zh-CN"/>
              <a:t>DACK </a:t>
            </a:r>
            <a:r>
              <a:rPr lang="zh-CN" altLang="en-US"/>
              <a:t>信号后会和内存完成一个机器字的数据交换</a:t>
            </a:r>
          </a:p>
          <a:p>
            <a:pPr lvl="1">
              <a:buFont typeface="+mj-lt"/>
              <a:buAutoNum type="arabicPeriod" startAt="5"/>
            </a:pPr>
            <a:r>
              <a:rPr lang="zh-CN" altLang="en-US"/>
              <a:t>传输控制：设备传输完一次数据后会继续重复第 </a:t>
            </a:r>
            <a:r>
              <a:rPr lang="en-US" altLang="zh-CN"/>
              <a:t>1 </a:t>
            </a:r>
            <a:r>
              <a:rPr lang="zh-CN" altLang="en-US"/>
              <a:t>步到第 </a:t>
            </a:r>
            <a:r>
              <a:rPr lang="en-US" altLang="zh-CN"/>
              <a:t>5 </a:t>
            </a:r>
            <a:r>
              <a:rPr lang="zh-CN" altLang="en-US"/>
              <a:t>步的工作，</a:t>
            </a:r>
            <a:r>
              <a:rPr lang="en-US" altLang="zh-CN"/>
              <a:t>DMAC </a:t>
            </a:r>
            <a:r>
              <a:rPr lang="zh-CN" altLang="en-US"/>
              <a:t>在每次传输时还需要负责维护内存地址和传输计数器，并撤除</a:t>
            </a:r>
            <a:r>
              <a:rPr lang="en-US" altLang="zh-CN"/>
              <a:t>HOLD</a:t>
            </a:r>
            <a:r>
              <a:rPr lang="zh-CN" altLang="en-US"/>
              <a:t>信号释放总线</a:t>
            </a:r>
            <a:endParaRPr lang="en-US" altLang="zh-CN"/>
          </a:p>
          <a:p>
            <a:pPr lvl="1">
              <a:buFont typeface="+mj-lt"/>
              <a:buAutoNum type="arabicPeriod" startAt="5"/>
            </a:pPr>
            <a:r>
              <a:rPr lang="zh-CN" altLang="en-US"/>
              <a:t>数据传输结束时，</a:t>
            </a:r>
            <a:r>
              <a:rPr lang="en-US" altLang="zh-CN"/>
              <a:t>DMAC </a:t>
            </a:r>
            <a:r>
              <a:rPr lang="zh-CN" altLang="en-US"/>
              <a:t>会通过 </a:t>
            </a:r>
            <a:r>
              <a:rPr lang="en-US" altLang="zh-CN"/>
              <a:t>INTR </a:t>
            </a:r>
            <a:r>
              <a:rPr lang="zh-CN" altLang="en-US"/>
              <a:t>信号线发送一个 </a:t>
            </a:r>
            <a:r>
              <a:rPr lang="en-US" altLang="zh-CN"/>
              <a:t>EOP</a:t>
            </a:r>
            <a:r>
              <a:rPr lang="zh-CN" altLang="en-US"/>
              <a:t>（</a:t>
            </a:r>
            <a:r>
              <a:rPr lang="en-US" altLang="zh-CN"/>
              <a:t>End OfProcess</a:t>
            </a:r>
            <a:r>
              <a:rPr lang="zh-CN" altLang="en-US"/>
              <a:t>）的 </a:t>
            </a:r>
            <a:r>
              <a:rPr lang="en-US" altLang="zh-CN"/>
              <a:t>DMA </a:t>
            </a:r>
            <a:r>
              <a:rPr lang="zh-CN" altLang="en-US"/>
              <a:t>中断请求信号，告知 </a:t>
            </a:r>
            <a:r>
              <a:rPr lang="en-US" altLang="zh-CN"/>
              <a:t>CPU </a:t>
            </a:r>
            <a:r>
              <a:rPr lang="zh-CN" altLang="en-US"/>
              <a:t>传输完成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主要操作过程（结束阶段）</a:t>
            </a:r>
          </a:p>
        </p:txBody>
      </p:sp>
      <p:sp>
        <p:nvSpPr>
          <p:cNvPr id="8806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在两种情况下都进入结束阶段。</a:t>
            </a:r>
          </a:p>
          <a:p>
            <a:pPr lvl="1"/>
            <a:r>
              <a:rPr lang="zh-CN" altLang="en-US" dirty="0"/>
              <a:t>正常结束，一批数据传送完毕</a:t>
            </a:r>
          </a:p>
          <a:p>
            <a:pPr lvl="1"/>
            <a:r>
              <a:rPr lang="zh-CN" altLang="en-US" dirty="0"/>
              <a:t>非正常结束，</a:t>
            </a:r>
            <a:r>
              <a:rPr lang="en-US" altLang="zh-CN" dirty="0"/>
              <a:t>DMA</a:t>
            </a:r>
            <a:r>
              <a:rPr lang="zh-CN" altLang="en-US" dirty="0"/>
              <a:t>故障</a:t>
            </a:r>
          </a:p>
          <a:p>
            <a:r>
              <a:rPr lang="zh-CN" altLang="en-US" dirty="0"/>
              <a:t>结束阶段</a:t>
            </a:r>
            <a:r>
              <a:rPr lang="en-US" altLang="zh-CN" dirty="0"/>
              <a:t>DMA</a:t>
            </a:r>
            <a:r>
              <a:rPr lang="zh-CN" altLang="en-US" dirty="0"/>
              <a:t>向主机发出中断请求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执行中断服务程序</a:t>
            </a:r>
            <a:endParaRPr lang="en-US" altLang="zh-CN" dirty="0"/>
          </a:p>
          <a:p>
            <a:pPr lvl="1"/>
            <a:r>
              <a:rPr lang="zh-CN" altLang="en-US" dirty="0"/>
              <a:t>查询</a:t>
            </a:r>
            <a:r>
              <a:rPr lang="en-US" altLang="zh-CN" dirty="0"/>
              <a:t>DMA</a:t>
            </a:r>
            <a:r>
              <a:rPr lang="zh-CN" altLang="en-US" dirty="0"/>
              <a:t>接口状态，根据状态进行不同处理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DMA</a:t>
            </a:r>
            <a:r>
              <a:rPr lang="zh-CN" altLang="en-US" dirty="0"/>
              <a:t>与程序中断的区别</a:t>
            </a:r>
          </a:p>
        </p:txBody>
      </p:sp>
      <p:sp>
        <p:nvSpPr>
          <p:cNvPr id="92164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中断通过</a:t>
            </a:r>
            <a:r>
              <a:rPr lang="zh-CN" altLang="en-US" sz="2400" dirty="0">
                <a:solidFill>
                  <a:srgbClr val="FF0000"/>
                </a:solidFill>
              </a:rPr>
              <a:t>程序传送数据</a:t>
            </a:r>
            <a:r>
              <a:rPr lang="zh-CN" altLang="en-US" sz="2400" dirty="0"/>
              <a:t>，</a:t>
            </a:r>
            <a:r>
              <a:rPr lang="en-US" altLang="zh-CN" sz="2400" dirty="0"/>
              <a:t>DMA</a:t>
            </a:r>
            <a:r>
              <a:rPr lang="zh-CN" altLang="en-US" sz="2400" dirty="0"/>
              <a:t>靠</a:t>
            </a:r>
            <a:r>
              <a:rPr lang="zh-CN" altLang="en-US" sz="2400" dirty="0">
                <a:solidFill>
                  <a:srgbClr val="FF0000"/>
                </a:solidFill>
              </a:rPr>
              <a:t>硬件来实现</a:t>
            </a:r>
            <a:r>
              <a:rPr lang="zh-CN" altLang="en-US" sz="2400" dirty="0"/>
              <a:t>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中断时机为</a:t>
            </a:r>
            <a:r>
              <a:rPr lang="zh-CN" altLang="en-US" sz="2400" dirty="0">
                <a:solidFill>
                  <a:srgbClr val="FF0000"/>
                </a:solidFill>
              </a:rPr>
              <a:t>两指令之间</a:t>
            </a:r>
            <a:r>
              <a:rPr lang="zh-CN" altLang="en-US" sz="2400" dirty="0"/>
              <a:t>，</a:t>
            </a:r>
            <a:r>
              <a:rPr lang="en-US" altLang="zh-CN" sz="2400" dirty="0"/>
              <a:t>DMA</a:t>
            </a:r>
            <a:r>
              <a:rPr lang="zh-CN" altLang="en-US" sz="2400" dirty="0"/>
              <a:t>响应时机为</a:t>
            </a:r>
            <a:r>
              <a:rPr lang="zh-CN" altLang="en-US" sz="2400" dirty="0">
                <a:solidFill>
                  <a:srgbClr val="FF0000"/>
                </a:solidFill>
              </a:rPr>
              <a:t>两存储周期之间</a:t>
            </a:r>
            <a:r>
              <a:rPr lang="zh-CN" altLang="en-US" sz="2400" dirty="0"/>
              <a:t>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中断不仅具有数据传送能力，还能处理异常事件。</a:t>
            </a:r>
            <a:r>
              <a:rPr lang="en-US" altLang="zh-CN" sz="2400" dirty="0"/>
              <a:t>DMA</a:t>
            </a:r>
            <a:r>
              <a:rPr lang="zh-CN" altLang="en-US" sz="2400" dirty="0"/>
              <a:t>只能进行数据传送。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仅挪用了一个存储周期，不改变</a:t>
            </a:r>
            <a:r>
              <a:rPr lang="en-US" altLang="zh-CN" sz="2400" dirty="0"/>
              <a:t>CPU</a:t>
            </a:r>
            <a:r>
              <a:rPr lang="zh-CN" altLang="en-US" sz="2400" dirty="0"/>
              <a:t>现场。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请求的优先权比中断请求高。</a:t>
            </a:r>
            <a:r>
              <a:rPr lang="en-US" altLang="zh-CN" sz="2400" dirty="0"/>
              <a:t>CPU</a:t>
            </a:r>
            <a:r>
              <a:rPr lang="zh-CN" altLang="en-US" sz="2400" dirty="0"/>
              <a:t>优先响应</a:t>
            </a:r>
            <a:r>
              <a:rPr lang="en-US" altLang="zh-CN" sz="2400" dirty="0"/>
              <a:t>DMA</a:t>
            </a:r>
            <a:r>
              <a:rPr lang="zh-CN" altLang="en-US" sz="2400" dirty="0"/>
              <a:t>请求，是为了避免</a:t>
            </a:r>
            <a:r>
              <a:rPr lang="en-US" altLang="zh-CN" sz="2400" dirty="0"/>
              <a:t>DMA</a:t>
            </a:r>
            <a:r>
              <a:rPr lang="zh-CN" altLang="en-US" sz="2400" dirty="0"/>
              <a:t>所连接的高速外设丢失数据。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利用了中断技术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某计算机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/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/>
              <a:t>5</a:t>
            </a:r>
            <a:r>
              <a:rPr lang="zh-CN" altLang="en-US" sz="2400" dirty="0"/>
              <a:t>。假定某外设的数据传输率为</a:t>
            </a:r>
            <a:r>
              <a:rPr lang="en-US" altLang="zh-CN" sz="2400" dirty="0"/>
              <a:t>0.5MB/s,</a:t>
            </a:r>
            <a:r>
              <a:rPr lang="zh-CN" altLang="en-US" sz="2400" dirty="0"/>
              <a:t>采用中断方式与主机进行数据传送，以</a:t>
            </a:r>
            <a:r>
              <a:rPr lang="en-US" altLang="zh-CN" sz="2400" dirty="0"/>
              <a:t>32</a:t>
            </a:r>
            <a:r>
              <a:rPr lang="zh-CN" altLang="en-US" sz="2400" dirty="0"/>
              <a:t>位为传输单位，对应的中断服务程序包含</a:t>
            </a:r>
            <a:r>
              <a:rPr lang="en-US" altLang="zh-CN" sz="2400" dirty="0"/>
              <a:t>18</a:t>
            </a:r>
            <a:r>
              <a:rPr lang="zh-CN" altLang="en-US" sz="2400" dirty="0"/>
              <a:t>条指令，中断服务的其他开销相当于</a:t>
            </a:r>
            <a:r>
              <a:rPr lang="en-US" altLang="zh-CN" sz="2400" dirty="0"/>
              <a:t>2</a:t>
            </a:r>
            <a:r>
              <a:rPr lang="zh-CN" altLang="en-US" sz="2400" dirty="0"/>
              <a:t>条指令的执行时间。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200" dirty="0"/>
              <a:t>    （</a:t>
            </a:r>
            <a:r>
              <a:rPr lang="en-US" altLang="zh-CN" sz="2200" dirty="0"/>
              <a:t>1</a:t>
            </a:r>
            <a:r>
              <a:rPr lang="zh-CN" altLang="en-US" sz="2200" dirty="0"/>
              <a:t>）在中断方式下，</a:t>
            </a:r>
            <a:r>
              <a:rPr lang="en-US" altLang="zh-CN" sz="2200" dirty="0"/>
              <a:t>CPU</a:t>
            </a:r>
            <a:r>
              <a:rPr lang="zh-CN" altLang="en-US" sz="2200" dirty="0"/>
              <a:t>用于外设</a:t>
            </a:r>
            <a:r>
              <a:rPr lang="en-US" altLang="zh-CN" sz="2200" dirty="0"/>
              <a:t>I/O</a:t>
            </a:r>
            <a:r>
              <a:rPr lang="zh-CN" altLang="en-US" sz="2200" dirty="0"/>
              <a:t>的时间占整个</a:t>
            </a:r>
            <a:r>
              <a:rPr lang="en-US" altLang="zh-CN" sz="2200" dirty="0"/>
              <a:t>CPU</a:t>
            </a:r>
            <a:r>
              <a:rPr lang="zh-CN" altLang="en-US" sz="2200" dirty="0"/>
              <a:t>时间的百分比是多少？</a:t>
            </a:r>
            <a:endParaRPr lang="en-US" altLang="zh-CN" sz="2200" dirty="0"/>
          </a:p>
          <a:p>
            <a:pPr marL="0" indent="0">
              <a:buNone/>
            </a:pPr>
            <a:endParaRPr lang="en-US" altLang="zh-CN" sz="2200" dirty="0"/>
          </a:p>
          <a:p>
            <a:pPr marL="469900" lvl="1" indent="0"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传输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32bit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，需一次中断，</a:t>
            </a:r>
            <a:endParaRPr lang="en-US" altLang="zh-CN" dirty="0">
              <a:solidFill>
                <a:srgbClr val="3333FF"/>
              </a:solidFill>
              <a:latin typeface="+mn-ea"/>
              <a:ea typeface="+mn-ea"/>
            </a:endParaRPr>
          </a:p>
          <a:p>
            <a:pPr marL="469900" lvl="1" indent="0"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所需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CPU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开销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T</a:t>
            </a:r>
            <a:r>
              <a:rPr lang="en-US" altLang="zh-CN" baseline="-25000" dirty="0">
                <a:solidFill>
                  <a:srgbClr val="3333FF"/>
                </a:solidFill>
                <a:latin typeface="+mn-ea"/>
                <a:ea typeface="+mn-ea"/>
              </a:rPr>
              <a:t>I/O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18+2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）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×CPI×T=20×5/500MHz</a:t>
            </a:r>
          </a:p>
          <a:p>
            <a:pPr marL="469900" lvl="1" indent="0"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传输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32bit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，需要的总时间</a:t>
            </a:r>
            <a:r>
              <a:rPr lang="en-US" altLang="zh-CN" dirty="0" err="1">
                <a:solidFill>
                  <a:srgbClr val="3333FF"/>
                </a:solidFill>
                <a:latin typeface="+mn-ea"/>
                <a:ea typeface="+mn-ea"/>
              </a:rPr>
              <a:t>T</a:t>
            </a:r>
            <a:r>
              <a:rPr lang="en-US" altLang="zh-CN" baseline="-25000" dirty="0" err="1">
                <a:solidFill>
                  <a:srgbClr val="3333FF"/>
                </a:solidFill>
                <a:latin typeface="+mn-ea"/>
                <a:ea typeface="+mn-ea"/>
              </a:rPr>
              <a:t>total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=32/8/0.5MB/s</a:t>
            </a:r>
          </a:p>
          <a:p>
            <a:pPr marL="469900" lvl="1" indent="0">
              <a:buNone/>
            </a:pP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CPU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用于外设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I/O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时间占整个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CPU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时间比例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 T</a:t>
            </a:r>
            <a:r>
              <a:rPr lang="en-US" altLang="zh-CN" baseline="-25000" dirty="0">
                <a:solidFill>
                  <a:srgbClr val="3333FF"/>
                </a:solidFill>
                <a:latin typeface="+mn-ea"/>
                <a:ea typeface="+mn-ea"/>
              </a:rPr>
              <a:t>I/O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/</a:t>
            </a:r>
            <a:r>
              <a:rPr lang="en-US" altLang="zh-CN" dirty="0" err="1">
                <a:solidFill>
                  <a:srgbClr val="3333FF"/>
                </a:solidFill>
                <a:latin typeface="+mn-ea"/>
                <a:ea typeface="+mn-ea"/>
              </a:rPr>
              <a:t>T</a:t>
            </a:r>
            <a:r>
              <a:rPr lang="en-US" altLang="zh-CN" baseline="-25000" dirty="0" err="1">
                <a:solidFill>
                  <a:srgbClr val="3333FF"/>
                </a:solidFill>
                <a:latin typeface="+mn-ea"/>
                <a:ea typeface="+mn-ea"/>
              </a:rPr>
              <a:t>total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=2.5%</a:t>
            </a:r>
            <a:r>
              <a:rPr lang="zh-CN" altLang="en-US" sz="2000" dirty="0">
                <a:latin typeface="+mn-ea"/>
                <a:ea typeface="+mn-ea"/>
              </a:rPr>
              <a:t>  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输入输出设备的特性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异步性。外部设备种类繁多，速度差异大（</a:t>
            </a:r>
            <a:r>
              <a:rPr lang="en-US" altLang="zh-CN" dirty="0"/>
              <a:t>CPU</a:t>
            </a:r>
            <a:r>
              <a:rPr lang="zh-CN" altLang="en-US" dirty="0"/>
              <a:t>与设备，设备与设备）</a:t>
            </a:r>
          </a:p>
          <a:p>
            <a:r>
              <a:rPr lang="zh-CN" altLang="en-US" dirty="0"/>
              <a:t>实时性。需要及时响应，人机交互，数据传输</a:t>
            </a:r>
          </a:p>
          <a:p>
            <a:r>
              <a:rPr lang="zh-CN" altLang="en-US" dirty="0"/>
              <a:t>独立性。设备差异性，控制方式、资源、数据格式、接口类型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某计算机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/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/>
              <a:t>5</a:t>
            </a:r>
            <a:r>
              <a:rPr lang="zh-CN" altLang="en-US" sz="2400" dirty="0"/>
              <a:t>。假定某外设的数据传输率为</a:t>
            </a:r>
            <a:r>
              <a:rPr lang="en-US" altLang="zh-CN" sz="2400" dirty="0"/>
              <a:t>0.5MB/s,</a:t>
            </a:r>
            <a:r>
              <a:rPr lang="zh-CN" altLang="en-US" sz="2400" dirty="0"/>
              <a:t>采用中断方式与主机进行数据传送，以</a:t>
            </a:r>
            <a:r>
              <a:rPr lang="en-US" altLang="zh-CN" sz="2400" dirty="0"/>
              <a:t>32</a:t>
            </a:r>
            <a:r>
              <a:rPr lang="zh-CN" altLang="en-US" sz="2400" dirty="0"/>
              <a:t>位为传输单位，对应的中断服务程序包含</a:t>
            </a:r>
            <a:r>
              <a:rPr lang="en-US" altLang="zh-CN" sz="2400" dirty="0"/>
              <a:t>18</a:t>
            </a:r>
            <a:r>
              <a:rPr lang="zh-CN" altLang="en-US" sz="2400" dirty="0"/>
              <a:t>条指令，中断服务的其他开销相当于</a:t>
            </a:r>
            <a:r>
              <a:rPr lang="en-US" altLang="zh-CN" sz="2400" dirty="0"/>
              <a:t>2</a:t>
            </a:r>
            <a:r>
              <a:rPr lang="zh-CN" altLang="en-US" sz="2400" dirty="0"/>
              <a:t>条指令的执行时间。</a:t>
            </a:r>
            <a:endParaRPr lang="en-US" altLang="zh-CN" sz="2400" dirty="0"/>
          </a:p>
          <a:p>
            <a:r>
              <a:rPr lang="zh-CN" altLang="en-US" sz="2400" dirty="0"/>
              <a:t>当外设的数传率为</a:t>
            </a:r>
            <a:r>
              <a:rPr lang="en-US" altLang="zh-CN" sz="2400" dirty="0"/>
              <a:t>5MB/s</a:t>
            </a:r>
            <a:r>
              <a:rPr lang="zh-CN" altLang="en-US" sz="2400" dirty="0"/>
              <a:t>时，改用</a:t>
            </a:r>
            <a:r>
              <a:rPr lang="en-US" altLang="zh-CN" sz="2400" dirty="0"/>
              <a:t>DMA</a:t>
            </a:r>
            <a:r>
              <a:rPr lang="zh-CN" altLang="en-US" sz="2400" dirty="0"/>
              <a:t>方式。假定</a:t>
            </a:r>
            <a:r>
              <a:rPr lang="en-US" altLang="zh-CN" sz="2400" dirty="0"/>
              <a:t>DMA</a:t>
            </a:r>
            <a:r>
              <a:rPr lang="zh-CN" altLang="en-US" sz="2400" dirty="0"/>
              <a:t>传送块大小为</a:t>
            </a:r>
            <a:r>
              <a:rPr lang="en-US" altLang="zh-CN" sz="2400" dirty="0"/>
              <a:t>5000B</a:t>
            </a:r>
            <a:r>
              <a:rPr lang="zh-CN" altLang="en-US" sz="2400" dirty="0"/>
              <a:t>，且</a:t>
            </a:r>
            <a:r>
              <a:rPr lang="en-US" altLang="zh-CN" sz="2400" dirty="0"/>
              <a:t>DMA</a:t>
            </a:r>
            <a:r>
              <a:rPr lang="zh-CN" altLang="en-US" sz="2400" dirty="0"/>
              <a:t>预处理和后处理的总开销为</a:t>
            </a:r>
            <a:r>
              <a:rPr lang="en-US" altLang="zh-CN" sz="2400" dirty="0"/>
              <a:t>500</a:t>
            </a:r>
            <a:r>
              <a:rPr lang="zh-CN" altLang="en-US" sz="2400" dirty="0"/>
              <a:t>个时钟周期，则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的时间占整个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时间的百分比是多少（假定</a:t>
            </a:r>
            <a:r>
              <a:rPr lang="en-US" altLang="zh-CN" sz="2400" dirty="0"/>
              <a:t>DMA</a:t>
            </a:r>
            <a:r>
              <a:rPr lang="zh-CN" altLang="en-US" sz="2400" dirty="0"/>
              <a:t>与</a:t>
            </a:r>
            <a:r>
              <a:rPr lang="en-US" altLang="zh-CN" sz="2400" dirty="0"/>
              <a:t>CPU</a:t>
            </a:r>
            <a:r>
              <a:rPr lang="zh-CN" altLang="en-US" sz="2400" dirty="0"/>
              <a:t>之间没有访存冲突）</a:t>
            </a:r>
            <a:endParaRPr lang="en-US" altLang="zh-CN" sz="2400" dirty="0"/>
          </a:p>
          <a:p>
            <a:pPr marL="469900" lvl="1" indent="0">
              <a:buNone/>
            </a:pP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DMA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传输阶段不需要占用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时间。</a:t>
            </a:r>
            <a:endParaRPr lang="en-US" altLang="zh-CN" sz="2200" dirty="0">
              <a:solidFill>
                <a:srgbClr val="3333FF"/>
              </a:solidFill>
              <a:latin typeface="+mj-ea"/>
              <a:ea typeface="+mj-ea"/>
            </a:endParaRPr>
          </a:p>
          <a:p>
            <a:pPr marL="469900" lvl="1" indent="0">
              <a:buNone/>
            </a:pP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传输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5000B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，需一次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DMA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，所需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开销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T</a:t>
            </a:r>
            <a:r>
              <a:rPr lang="en-US" altLang="zh-CN" sz="2200" baseline="-25000" dirty="0">
                <a:solidFill>
                  <a:srgbClr val="3333FF"/>
                </a:solidFill>
                <a:latin typeface="+mj-ea"/>
                <a:ea typeface="+mj-ea"/>
              </a:rPr>
              <a:t>IO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=500×T=500/500MHz</a:t>
            </a:r>
          </a:p>
          <a:p>
            <a:pPr marL="469900" lvl="1" indent="0">
              <a:buNone/>
            </a:pP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传输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5000B   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需要的总时间</a:t>
            </a:r>
            <a:r>
              <a:rPr lang="en-US" altLang="zh-CN" sz="2200" dirty="0" err="1">
                <a:solidFill>
                  <a:srgbClr val="3333FF"/>
                </a:solidFill>
                <a:latin typeface="+mj-ea"/>
                <a:ea typeface="+mj-ea"/>
              </a:rPr>
              <a:t>T</a:t>
            </a:r>
            <a:r>
              <a:rPr lang="en-US" altLang="zh-CN" sz="2200" baseline="-25000" dirty="0" err="1">
                <a:solidFill>
                  <a:srgbClr val="3333FF"/>
                </a:solidFill>
                <a:latin typeface="+mj-ea"/>
                <a:ea typeface="+mj-ea"/>
              </a:rPr>
              <a:t>total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=5000/5MB/s</a:t>
            </a:r>
          </a:p>
          <a:p>
            <a:pPr marL="469900" lvl="1" indent="0">
              <a:buNone/>
            </a:pP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用于外设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I/O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时间占整个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时间比例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 T</a:t>
            </a:r>
            <a:r>
              <a:rPr lang="en-US" altLang="zh-CN" sz="2200" baseline="-25000" dirty="0">
                <a:solidFill>
                  <a:srgbClr val="3333FF"/>
                </a:solidFill>
                <a:latin typeface="+mj-ea"/>
                <a:ea typeface="+mj-ea"/>
              </a:rPr>
              <a:t>IO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/</a:t>
            </a:r>
            <a:r>
              <a:rPr lang="en-US" altLang="zh-CN" sz="2200" dirty="0" err="1">
                <a:solidFill>
                  <a:srgbClr val="3333FF"/>
                </a:solidFill>
                <a:latin typeface="+mj-ea"/>
                <a:ea typeface="+mj-ea"/>
              </a:rPr>
              <a:t>T</a:t>
            </a:r>
            <a:r>
              <a:rPr lang="en-US" altLang="zh-CN" sz="2200" baseline="-25000" dirty="0" err="1">
                <a:solidFill>
                  <a:srgbClr val="3333FF"/>
                </a:solidFill>
                <a:latin typeface="+mj-ea"/>
                <a:ea typeface="+mj-ea"/>
              </a:rPr>
              <a:t>total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=0.1%</a:t>
            </a:r>
          </a:p>
          <a:p>
            <a:pPr marL="0" indent="0">
              <a:buNone/>
            </a:pPr>
            <a:endParaRPr lang="en-US" altLang="zh-CN" sz="2400" dirty="0">
              <a:solidFill>
                <a:srgbClr val="3333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3333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2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通道方式</a:t>
            </a:r>
          </a:p>
        </p:txBody>
      </p:sp>
      <p:sp>
        <p:nvSpPr>
          <p:cNvPr id="9318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通道的功能</a:t>
            </a:r>
          </a:p>
          <a:p>
            <a:pPr eaLnBrk="1" hangingPunct="1"/>
            <a:r>
              <a:rPr lang="zh-CN" altLang="en-US"/>
              <a:t>通道类型</a:t>
            </a:r>
          </a:p>
          <a:p>
            <a:pPr eaLnBrk="1" hangingPunct="1"/>
            <a:r>
              <a:rPr lang="zh-CN" altLang="en-US"/>
              <a:t>通道结构的发展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通道方式</a:t>
            </a:r>
          </a:p>
        </p:txBody>
      </p:sp>
      <p:sp>
        <p:nvSpPr>
          <p:cNvPr id="9421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方式依赖硬件逻辑支持，随着设备数量的增加，</a:t>
            </a:r>
            <a:r>
              <a:rPr lang="en-US" altLang="zh-CN" dirty="0"/>
              <a:t>DMA</a:t>
            </a:r>
            <a:r>
              <a:rPr lang="zh-CN" altLang="en-US" dirty="0"/>
              <a:t>控制器增加，成本也相应增加。必须找出一种方法使</a:t>
            </a:r>
            <a:r>
              <a:rPr lang="en-US" altLang="zh-CN" dirty="0"/>
              <a:t>DMA</a:t>
            </a:r>
            <a:r>
              <a:rPr lang="zh-CN" altLang="en-US" dirty="0"/>
              <a:t>技术被更多的设备共享。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接口的起始准备仍需</a:t>
            </a:r>
            <a:r>
              <a:rPr lang="en-US" altLang="zh-CN" dirty="0"/>
              <a:t>CPU</a:t>
            </a:r>
            <a:r>
              <a:rPr lang="zh-CN" altLang="en-US" dirty="0"/>
              <a:t>执行一段程序完成。高速设备的信息是成批传送的，一批数据包含了相当多的数据块，每一数据块都要使</a:t>
            </a:r>
            <a:r>
              <a:rPr lang="en-US" altLang="zh-CN" dirty="0"/>
              <a:t>DMA</a:t>
            </a:r>
            <a:r>
              <a:rPr lang="zh-CN" altLang="en-US" dirty="0"/>
              <a:t>接口初始化。数据块连续频繁地传送，其占用</a:t>
            </a:r>
            <a:r>
              <a:rPr lang="en-US" altLang="zh-CN" dirty="0"/>
              <a:t>CPU</a:t>
            </a:r>
            <a:r>
              <a:rPr lang="zh-CN" altLang="en-US" dirty="0"/>
              <a:t>的时间就不可忽视了。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通道方式</a:t>
            </a:r>
          </a:p>
        </p:txBody>
      </p:sp>
      <p:sp>
        <p:nvSpPr>
          <p:cNvPr id="9523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设置专用的</a:t>
            </a:r>
            <a:r>
              <a:rPr lang="zh-CN" altLang="en-US" dirty="0">
                <a:solidFill>
                  <a:srgbClr val="FF0000"/>
                </a:solidFill>
              </a:rPr>
              <a:t>输入输出处理机（通道）</a:t>
            </a:r>
            <a:r>
              <a:rPr lang="zh-CN" altLang="en-US" dirty="0"/>
              <a:t>，分担输入输出管理的全部或大部分工作。</a:t>
            </a:r>
            <a:endParaRPr lang="en-US" altLang="zh-CN" dirty="0"/>
          </a:p>
          <a:p>
            <a:r>
              <a:rPr lang="zh-CN" altLang="en-US" dirty="0"/>
              <a:t>吸取了</a:t>
            </a:r>
            <a:r>
              <a:rPr lang="en-US" altLang="zh-CN" dirty="0"/>
              <a:t>DMA</a:t>
            </a:r>
            <a:r>
              <a:rPr lang="zh-CN" altLang="en-US" dirty="0"/>
              <a:t>技术，增加了软件管理，设有专用通道指令</a:t>
            </a:r>
            <a:endParaRPr lang="en-US" altLang="zh-CN" dirty="0"/>
          </a:p>
          <a:p>
            <a:r>
              <a:rPr lang="zh-CN" altLang="en-US" dirty="0"/>
              <a:t>层次性的</a:t>
            </a:r>
            <a:r>
              <a:rPr lang="en-US" altLang="zh-CN" dirty="0"/>
              <a:t>I/O</a:t>
            </a:r>
            <a:r>
              <a:rPr lang="zh-CN" altLang="en-US" dirty="0"/>
              <a:t>系统</a:t>
            </a:r>
          </a:p>
          <a:p>
            <a:pPr lvl="1"/>
            <a:r>
              <a:rPr lang="zh-CN" altLang="en-US" dirty="0"/>
              <a:t>一个主机可以连接多个通道</a:t>
            </a:r>
            <a:endParaRPr lang="en-US" altLang="zh-CN" dirty="0"/>
          </a:p>
          <a:p>
            <a:pPr lvl="1"/>
            <a:r>
              <a:rPr lang="zh-CN" altLang="en-US" dirty="0"/>
              <a:t>一个通道可以管理多个设备控制器</a:t>
            </a:r>
            <a:endParaRPr lang="en-US" altLang="zh-CN" dirty="0"/>
          </a:p>
          <a:p>
            <a:pPr lvl="1"/>
            <a:r>
              <a:rPr lang="zh-CN" altLang="en-US" dirty="0"/>
              <a:t>一个设备控制器又可以控制多台设备。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通道功能</a:t>
            </a:r>
          </a:p>
        </p:txBody>
      </p:sp>
      <p:sp>
        <p:nvSpPr>
          <p:cNvPr id="96260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3"/>
            <a:ext cx="11283764" cy="61096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根据</a:t>
            </a:r>
            <a:r>
              <a:rPr lang="en-US" altLang="zh-CN" sz="2400" dirty="0"/>
              <a:t>CPU</a:t>
            </a:r>
            <a:r>
              <a:rPr lang="zh-CN" altLang="en-US" sz="2400" dirty="0"/>
              <a:t>要求，组织设备与系统连接和通信；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选取通道指令，向设备发出操作命令；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指出数据在设备中的位置和主存缓冲区内的位置，组织设备与主存间的数据传输。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向</a:t>
            </a:r>
            <a:r>
              <a:rPr lang="en-US" altLang="zh-CN" sz="2400" dirty="0"/>
              <a:t>CPU</a:t>
            </a:r>
            <a:r>
              <a:rPr lang="zh-CN" altLang="en-US" sz="2400" dirty="0"/>
              <a:t>反映设备、设备控制器及通道本身的状态信息。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将外设和通道本身的中断请求，按次序及时报告</a:t>
            </a:r>
            <a:r>
              <a:rPr lang="en-US" altLang="zh-CN" sz="2400" dirty="0"/>
              <a:t>CPU</a:t>
            </a:r>
            <a:r>
              <a:rPr lang="zh-CN" altLang="en-US" sz="2400" dirty="0"/>
              <a:t>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设备控制器介于通道与设备之间，是通道对外部设备实行具体控制的机构。</a:t>
            </a:r>
            <a:endParaRPr lang="en-US" altLang="zh-CN" sz="2400" dirty="0"/>
          </a:p>
          <a:p>
            <a:pPr marL="927100" lvl="1" indent="-457200">
              <a:buFont typeface="Wingdings" panose="05000000000000000000" pitchFamily="2" charset="2"/>
              <a:buChar char="n"/>
            </a:pPr>
            <a:r>
              <a:rPr lang="zh-CN" altLang="en-US" sz="2000" dirty="0"/>
              <a:t>将通道发送的命令转换为设备能接受的控制信号</a:t>
            </a:r>
            <a:endParaRPr lang="en-US" altLang="zh-CN" sz="2000" dirty="0"/>
          </a:p>
          <a:p>
            <a:pPr marL="927100" lvl="1" indent="-457200">
              <a:buFont typeface="Wingdings" panose="05000000000000000000" pitchFamily="2" charset="2"/>
              <a:buChar char="n"/>
            </a:pPr>
            <a:r>
              <a:rPr lang="zh-CN" altLang="en-US" sz="2000" dirty="0"/>
              <a:t>向通道反映设备的状态</a:t>
            </a:r>
            <a:endParaRPr lang="en-US" altLang="zh-CN" sz="2000" dirty="0"/>
          </a:p>
          <a:p>
            <a:pPr marL="927100" lvl="1" indent="-457200">
              <a:buFont typeface="Wingdings" panose="05000000000000000000" pitchFamily="2" charset="2"/>
              <a:buChar char="n"/>
            </a:pPr>
            <a:r>
              <a:rPr lang="zh-CN" altLang="en-US" sz="2000" dirty="0"/>
              <a:t>将设备的各种电平信号转换成通道能识别的标准逻辑信号。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通道分类</a:t>
            </a:r>
          </a:p>
        </p:txBody>
      </p:sp>
      <p:sp>
        <p:nvSpPr>
          <p:cNvPr id="9728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根据设备共享通道的情况及信息传送速度的要求分为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</a:p>
          <a:p>
            <a:pPr lvl="1"/>
            <a:r>
              <a:rPr lang="zh-CN" altLang="en-US" dirty="0"/>
              <a:t>字节多路通道</a:t>
            </a:r>
          </a:p>
          <a:p>
            <a:pPr lvl="1"/>
            <a:r>
              <a:rPr lang="zh-CN" altLang="en-US" dirty="0"/>
              <a:t>选择通道</a:t>
            </a:r>
          </a:p>
          <a:p>
            <a:pPr lvl="1"/>
            <a:r>
              <a:rPr lang="zh-CN" altLang="en-US" dirty="0"/>
              <a:t>成组多路通道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字节多路通道</a:t>
            </a:r>
          </a:p>
        </p:txBody>
      </p:sp>
      <p:sp>
        <p:nvSpPr>
          <p:cNvPr id="98308" name="矩形 4"/>
          <p:cNvSpPr>
            <a:spLocks noChangeArrowheads="1"/>
          </p:cNvSpPr>
          <p:nvPr/>
        </p:nvSpPr>
        <p:spPr bwMode="auto">
          <a:xfrm>
            <a:off x="2135188" y="4524634"/>
            <a:ext cx="7772400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包括若干子通道，每个子通道服务于一个慢速设备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在一段时间内交替执行多个设备的通道子程序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传输单位是字节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宏观上这些设备并行工作</a:t>
            </a:r>
          </a:p>
        </p:txBody>
      </p:sp>
      <p:graphicFrame>
        <p:nvGraphicFramePr>
          <p:cNvPr id="98309" name="对象 5"/>
          <p:cNvGraphicFramePr>
            <a:graphicFrameLocks noChangeAspect="1"/>
          </p:cNvGraphicFramePr>
          <p:nvPr/>
        </p:nvGraphicFramePr>
        <p:xfrm>
          <a:off x="2432051" y="1283023"/>
          <a:ext cx="7178674" cy="2844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图片" r:id="rId3" imgW="3677285" imgH="1456690" progId="Word.Picture.8">
                  <p:embed/>
                </p:oleObj>
              </mc:Choice>
              <mc:Fallback>
                <p:oleObj name="图片" r:id="rId3" imgW="3677285" imgH="1456690" progId="Word.Picture.8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1" y="1283023"/>
                        <a:ext cx="7178674" cy="28444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选择通道</a:t>
            </a:r>
          </a:p>
        </p:txBody>
      </p:sp>
      <p:sp>
        <p:nvSpPr>
          <p:cNvPr id="9933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字节多路通道</a:t>
            </a:r>
            <a:endParaRPr lang="en-US" altLang="zh-CN" dirty="0"/>
          </a:p>
          <a:p>
            <a:pPr lvl="1"/>
            <a:r>
              <a:rPr lang="zh-CN" altLang="en-US" dirty="0"/>
              <a:t>适合慢速设备，不适合高速设备</a:t>
            </a:r>
            <a:endParaRPr lang="en-US" altLang="zh-CN" dirty="0"/>
          </a:p>
          <a:p>
            <a:pPr lvl="1"/>
            <a:r>
              <a:rPr lang="zh-CN" altLang="en-US" dirty="0"/>
              <a:t>高速设备传送两个字节间的空闲很短</a:t>
            </a:r>
            <a:endParaRPr lang="en-US" altLang="zh-CN" dirty="0"/>
          </a:p>
          <a:p>
            <a:r>
              <a:rPr lang="zh-CN" altLang="en-US" dirty="0"/>
              <a:t>选择通道</a:t>
            </a:r>
            <a:endParaRPr lang="en-US" altLang="zh-CN" dirty="0"/>
          </a:p>
          <a:p>
            <a:pPr lvl="1"/>
            <a:r>
              <a:rPr lang="zh-CN" altLang="en-US" dirty="0"/>
              <a:t>设备以成批数据连续传送方式占用通道，直到指定数量的数据全部传送完毕，通道才转为其它设备服务。</a:t>
            </a:r>
            <a:endParaRPr lang="en-US" altLang="zh-CN" dirty="0"/>
          </a:p>
          <a:p>
            <a:pPr lvl="1"/>
            <a:r>
              <a:rPr lang="zh-CN" altLang="en-US" dirty="0"/>
              <a:t>选择通道在物理上可以连接多个设备，但设备不能同时工作。</a:t>
            </a:r>
            <a:endParaRPr lang="en-US" altLang="zh-CN" dirty="0"/>
          </a:p>
          <a:p>
            <a:pPr lvl="1"/>
            <a:r>
              <a:rPr lang="zh-CN" altLang="en-US" dirty="0"/>
              <a:t>选择通道只有一个子通道，它适用于大批量数据的高速传送。 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选择通道</a:t>
            </a:r>
          </a:p>
        </p:txBody>
      </p:sp>
      <p:sp>
        <p:nvSpPr>
          <p:cNvPr id="100356" name="矩形 3"/>
          <p:cNvSpPr>
            <a:spLocks noChangeArrowheads="1"/>
          </p:cNvSpPr>
          <p:nvPr/>
        </p:nvSpPr>
        <p:spPr bwMode="auto">
          <a:xfrm>
            <a:off x="1524001" y="23346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0358" name="矩形 5"/>
          <p:cNvSpPr>
            <a:spLocks noChangeArrowheads="1"/>
          </p:cNvSpPr>
          <p:nvPr/>
        </p:nvSpPr>
        <p:spPr bwMode="auto">
          <a:xfrm>
            <a:off x="1524001" y="26585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0359" name="对象 6"/>
          <p:cNvGraphicFramePr>
            <a:graphicFrameLocks noChangeAspect="1"/>
          </p:cNvGraphicFramePr>
          <p:nvPr/>
        </p:nvGraphicFramePr>
        <p:xfrm>
          <a:off x="2279577" y="4005065"/>
          <a:ext cx="7632847" cy="207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图片" r:id="rId3" imgW="4305300" imgH="1172210" progId="Word.Picture.8">
                  <p:embed/>
                </p:oleObj>
              </mc:Choice>
              <mc:Fallback>
                <p:oleObj name="图片" r:id="rId3" imgW="4305300" imgH="1172210" progId="Word.Picture.8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7" y="4005065"/>
                        <a:ext cx="7632847" cy="2077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/>
          <p:cNvGraphicFramePr>
            <a:graphicFrameLocks noChangeAspect="1"/>
          </p:cNvGraphicFramePr>
          <p:nvPr/>
        </p:nvGraphicFramePr>
        <p:xfrm>
          <a:off x="2927649" y="1138799"/>
          <a:ext cx="6040213" cy="2393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name="图片" r:id="rId5" imgW="3677285" imgH="1456690" progId="Word.Picture.8">
                  <p:embed/>
                </p:oleObj>
              </mc:Choice>
              <mc:Fallback>
                <p:oleObj name="图片" r:id="rId5" imgW="3677285" imgH="1456690" progId="Word.Picture.8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649" y="1138799"/>
                        <a:ext cx="6040213" cy="23933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成组多路通道</a:t>
            </a:r>
          </a:p>
        </p:txBody>
      </p:sp>
      <p:sp>
        <p:nvSpPr>
          <p:cNvPr id="10138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通道能高速传送数据，但设备辅助操作时间不能有效利用</a:t>
            </a:r>
          </a:p>
          <a:p>
            <a:pPr lvl="1"/>
            <a:r>
              <a:rPr lang="zh-CN" altLang="en-US" dirty="0"/>
              <a:t>如硬盘启动后，平均定位时间较长，磁带机磁头定位时间更长，可达几分钟。导致通道处于等待状态</a:t>
            </a:r>
          </a:p>
          <a:p>
            <a:r>
              <a:rPr lang="zh-CN" altLang="en-US" dirty="0"/>
              <a:t>为利用这段时间，将字节多路通道和选择通道折中，称为</a:t>
            </a:r>
            <a:r>
              <a:rPr lang="zh-CN" altLang="en-US" u="sng" dirty="0">
                <a:solidFill>
                  <a:srgbClr val="FF0000"/>
                </a:solidFill>
              </a:rPr>
              <a:t>成组多路通道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多个设备以数据组（块）为单位交叉使用通道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设备占用通道时，连续传送一组数据，然后将出让通道使用权</a:t>
            </a:r>
            <a:endParaRPr lang="en-US" altLang="zh-CN" dirty="0"/>
          </a:p>
          <a:p>
            <a:pPr lvl="1"/>
            <a:r>
              <a:rPr lang="zh-CN" altLang="en-US" dirty="0"/>
              <a:t>数据组的大小因设备而异，有</a:t>
            </a:r>
            <a:r>
              <a:rPr lang="en-US" altLang="zh-CN" dirty="0"/>
              <a:t>256B</a:t>
            </a:r>
            <a:r>
              <a:rPr lang="zh-CN" altLang="en-US" dirty="0"/>
              <a:t>、</a:t>
            </a:r>
            <a:r>
              <a:rPr lang="en-US" altLang="zh-CN" dirty="0"/>
              <a:t>512B</a:t>
            </a:r>
            <a:r>
              <a:rPr lang="zh-CN" altLang="en-US" dirty="0"/>
              <a:t>或</a:t>
            </a:r>
            <a:r>
              <a:rPr lang="en-US" altLang="zh-CN" dirty="0"/>
              <a:t>1KB</a:t>
            </a:r>
            <a:r>
              <a:rPr lang="zh-CN" altLang="en-US" dirty="0"/>
              <a:t>等。 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基本输入输出过程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输入过程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将一个地址放在地址总线上，选择设备</a:t>
            </a:r>
          </a:p>
          <a:p>
            <a:pPr lvl="1"/>
            <a:r>
              <a:rPr lang="zh-CN" altLang="en-US" dirty="0">
                <a:solidFill>
                  <a:srgbClr val="0099FF"/>
                </a:solidFill>
              </a:rPr>
              <a:t>被选中的输入设备将数据驱动到数据总线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从数据总线读入数据</a:t>
            </a:r>
          </a:p>
          <a:p>
            <a:r>
              <a:rPr lang="zh-CN" altLang="en-US" dirty="0"/>
              <a:t>输出过程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将一个地址放在地址总线上，选择设备</a:t>
            </a:r>
          </a:p>
          <a:p>
            <a:pPr lvl="1"/>
            <a:r>
              <a:rPr lang="en-US" altLang="zh-CN" dirty="0">
                <a:solidFill>
                  <a:srgbClr val="0099FF"/>
                </a:solidFill>
              </a:rPr>
              <a:t>CPU</a:t>
            </a:r>
            <a:r>
              <a:rPr lang="zh-CN" altLang="en-US" dirty="0">
                <a:solidFill>
                  <a:srgbClr val="0099FF"/>
                </a:solidFill>
              </a:rPr>
              <a:t>把数据驱动到数据总线上</a:t>
            </a:r>
          </a:p>
          <a:p>
            <a:pPr lvl="1"/>
            <a:r>
              <a:rPr lang="zh-CN" altLang="en-US" dirty="0"/>
              <a:t>被选中的输出设备锁存数据总线上的数据，并取走使用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成组多路通道</a:t>
            </a:r>
          </a:p>
        </p:txBody>
      </p:sp>
      <p:sp>
        <p:nvSpPr>
          <p:cNvPr id="102404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成组多路通道也包含若干个子通道。</a:t>
            </a:r>
            <a:endParaRPr lang="en-US" altLang="zh-CN" dirty="0"/>
          </a:p>
          <a:p>
            <a:pPr lvl="1"/>
            <a:r>
              <a:rPr lang="zh-CN" altLang="en-US" dirty="0"/>
              <a:t>成组多路通道适用于中、高速设备，如磁带机、磁盘等。</a:t>
            </a:r>
            <a:endParaRPr lang="en-US" altLang="zh-CN" dirty="0"/>
          </a:p>
          <a:p>
            <a:pPr lvl="1"/>
            <a:r>
              <a:rPr lang="zh-CN" altLang="en-US" dirty="0"/>
              <a:t>传送的基本数据数据单位与字节通道不同。</a:t>
            </a:r>
            <a:endParaRPr lang="en-US" altLang="zh-CN" dirty="0"/>
          </a:p>
          <a:p>
            <a:pPr lvl="1"/>
            <a:r>
              <a:rPr lang="zh-CN" altLang="en-US" dirty="0"/>
              <a:t>同一时刻只允许一个设备进行传输型的工作</a:t>
            </a:r>
          </a:p>
          <a:p>
            <a:r>
              <a:rPr lang="zh-CN" altLang="en-US" dirty="0"/>
              <a:t>某设备执行辅助操作时</a:t>
            </a:r>
            <a:endParaRPr lang="en-US" altLang="zh-CN" dirty="0"/>
          </a:p>
          <a:p>
            <a:pPr lvl="1"/>
            <a:r>
              <a:rPr lang="zh-CN" altLang="en-US" dirty="0"/>
              <a:t>通道暂时断开与该设备的连接，挂起与该设备对应的通道程序</a:t>
            </a:r>
            <a:endParaRPr lang="en-US" altLang="zh-CN" dirty="0"/>
          </a:p>
          <a:p>
            <a:pPr lvl="1"/>
            <a:r>
              <a:rPr lang="zh-CN" altLang="en-US" dirty="0"/>
              <a:t>转为其它设备服务，当设备完成了辅助操作，且通道空闲时，通道才重新转为该设备服务。</a:t>
            </a:r>
            <a:endParaRPr lang="en-US" altLang="zh-CN" dirty="0"/>
          </a:p>
          <a:p>
            <a:r>
              <a:rPr lang="zh-CN" altLang="en-US" dirty="0"/>
              <a:t>传送效率高，硬件复杂度高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E3FFD-4C38-4E47-8A18-196BBEFE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C8A04-13E8-4DDA-A561-F41AD9860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~</a:t>
            </a:r>
            <a:r>
              <a:rPr lang="zh-CN" altLang="en-US" dirty="0"/>
              <a:t>（</a:t>
            </a:r>
            <a:r>
              <a:rPr lang="en-US" altLang="zh-CN" dirty="0"/>
              <a:t>11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9.4</a:t>
            </a:r>
          </a:p>
          <a:p>
            <a:r>
              <a:rPr lang="en-US" altLang="zh-CN" dirty="0"/>
              <a:t>9.5</a:t>
            </a:r>
          </a:p>
          <a:p>
            <a:r>
              <a:rPr lang="en-US" altLang="zh-CN" dirty="0"/>
              <a:t>9.6</a:t>
            </a:r>
          </a:p>
          <a:p>
            <a:r>
              <a:rPr lang="en-US" altLang="zh-CN" dirty="0"/>
              <a:t>9.8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029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6"/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9125" y="4934316"/>
            <a:ext cx="874395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I/O</a:t>
            </a:r>
            <a:r>
              <a:rPr lang="zh-CN" altLang="en-US"/>
              <a:t>接口结构与功能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19255" y="1530179"/>
            <a:ext cx="3868421" cy="4782943"/>
          </a:xfrm>
        </p:spPr>
        <p:txBody>
          <a:bodyPr/>
          <a:lstStyle/>
          <a:p>
            <a:r>
              <a:rPr lang="en-US" altLang="zh-CN" b="1"/>
              <a:t>I/O</a:t>
            </a:r>
            <a:r>
              <a:rPr lang="zh-CN" altLang="en-US" b="1"/>
              <a:t>接口的功能</a:t>
            </a:r>
            <a:endParaRPr lang="en-US" altLang="zh-CN" b="1"/>
          </a:p>
          <a:p>
            <a:pPr lvl="1"/>
            <a:r>
              <a:rPr lang="zh-CN" altLang="en-US"/>
              <a:t>设备寻址</a:t>
            </a:r>
            <a:endParaRPr lang="en-US" altLang="zh-CN"/>
          </a:p>
          <a:p>
            <a:pPr lvl="1"/>
            <a:r>
              <a:rPr lang="zh-CN" altLang="en-US"/>
              <a:t>数据交互</a:t>
            </a:r>
            <a:endParaRPr lang="en-US" altLang="zh-CN"/>
          </a:p>
          <a:p>
            <a:pPr lvl="1"/>
            <a:r>
              <a:rPr lang="zh-CN" altLang="en-US"/>
              <a:t>设备控制</a:t>
            </a:r>
            <a:endParaRPr lang="en-US" altLang="zh-CN"/>
          </a:p>
          <a:p>
            <a:pPr lvl="1"/>
            <a:r>
              <a:rPr lang="zh-CN" altLang="en-US"/>
              <a:t>状态检测</a:t>
            </a:r>
            <a:endParaRPr lang="en-US" altLang="zh-CN"/>
          </a:p>
          <a:p>
            <a:pPr lvl="1"/>
            <a:r>
              <a:rPr lang="zh-CN" altLang="en-US"/>
              <a:t>数据缓冲</a:t>
            </a:r>
            <a:endParaRPr lang="en-US" altLang="zh-CN"/>
          </a:p>
          <a:p>
            <a:pPr lvl="1"/>
            <a:r>
              <a:rPr lang="zh-CN" altLang="en-US"/>
              <a:t>格式转换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735362" y="1730819"/>
            <a:ext cx="7468550" cy="3796678"/>
            <a:chOff x="581252" y="1730819"/>
            <a:chExt cx="6494336" cy="33014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03821" y="4681649"/>
              <a:ext cx="871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1677604" y="2030154"/>
              <a:ext cx="3733085" cy="3002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1897199" y="2658087"/>
              <a:ext cx="0" cy="122022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2120684" y="3041913"/>
              <a:ext cx="1342954" cy="436139"/>
              <a:chOff x="572854" y="4071207"/>
              <a:chExt cx="1167662" cy="392361"/>
            </a:xfrm>
            <a:noFill/>
            <a:effectLst/>
          </p:grpSpPr>
          <p:sp>
            <p:nvSpPr>
              <p:cNvPr id="8" name="文本框 7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2000" b="1">
                  <a:latin typeface="+mj-ea"/>
                  <a:ea typeface="+mj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72854" y="4136934"/>
                <a:ext cx="1167662" cy="24919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>
                    <a:latin typeface="+mj-ea"/>
                    <a:ea typeface="+mj-ea"/>
                  </a:rPr>
                  <a:t>数据缓冲寄存器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129711" y="3635874"/>
              <a:ext cx="1333928" cy="436139"/>
              <a:chOff x="572854" y="4071207"/>
              <a:chExt cx="1167662" cy="392361"/>
            </a:xfrm>
            <a:noFill/>
            <a:effectLst/>
          </p:grpSpPr>
          <p:sp>
            <p:nvSpPr>
              <p:cNvPr id="11" name="文本框 10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2000" b="1">
                  <a:latin typeface="+mj-ea"/>
                  <a:ea typeface="+mj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72854" y="4136934"/>
                <a:ext cx="1167662" cy="24919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>
                    <a:latin typeface="+mj-ea"/>
                    <a:ea typeface="+mj-ea"/>
                  </a:rPr>
                  <a:t>命令</a:t>
                </a:r>
                <a:r>
                  <a:rPr lang="en-US" altLang="zh-CN" sz="1400" b="1">
                    <a:latin typeface="+mj-ea"/>
                    <a:ea typeface="+mj-ea"/>
                  </a:rPr>
                  <a:t>/</a:t>
                </a:r>
                <a:r>
                  <a:rPr lang="zh-CN" altLang="en-US" sz="1400" b="1">
                    <a:latin typeface="+mj-ea"/>
                    <a:ea typeface="+mj-ea"/>
                  </a:rPr>
                  <a:t>状态寄存器</a:t>
                </a: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2129710" y="2432880"/>
              <a:ext cx="1333928" cy="42758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prstDash val="dash"/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 sz="2000" b="1">
                <a:latin typeface="+mj-ea"/>
                <a:ea typeface="+mj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129709" y="4339856"/>
              <a:ext cx="1797828" cy="436139"/>
              <a:chOff x="572854" y="4071207"/>
              <a:chExt cx="1167662" cy="392361"/>
            </a:xfrm>
            <a:noFill/>
          </p:grpSpPr>
          <p:sp>
            <p:nvSpPr>
              <p:cNvPr id="17" name="文本框 16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2000" b="1">
                  <a:latin typeface="+mj-ea"/>
                  <a:ea typeface="+mj-ea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72854" y="4136934"/>
                <a:ext cx="1167662" cy="249195"/>
              </a:xfrm>
              <a:prstGeom prst="rect">
                <a:avLst/>
              </a:prstGeom>
              <a:grp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>
                    <a:latin typeface="+mj-ea"/>
                    <a:ea typeface="+mj-ea"/>
                  </a:rPr>
                  <a:t>地址译码</a:t>
                </a:r>
                <a:r>
                  <a:rPr lang="en-US" altLang="zh-CN" sz="1400" b="1">
                    <a:latin typeface="+mj-ea"/>
                    <a:ea typeface="+mj-ea"/>
                  </a:rPr>
                  <a:t>/</a:t>
                </a:r>
                <a:r>
                  <a:rPr lang="zh-CN" altLang="en-US" sz="1400" b="1">
                    <a:latin typeface="+mj-ea"/>
                    <a:ea typeface="+mj-ea"/>
                  </a:rPr>
                  <a:t>控制逻辑</a:t>
                </a: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1897199" y="2658085"/>
              <a:ext cx="22348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0984" y="3264434"/>
              <a:ext cx="1036215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897199" y="3878314"/>
              <a:ext cx="23251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860984" y="4463108"/>
              <a:ext cx="125969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860984" y="4671078"/>
              <a:ext cx="125969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843859" y="3263446"/>
              <a:ext cx="27682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4427813" y="2437119"/>
              <a:ext cx="801253" cy="658588"/>
              <a:chOff x="572855" y="4071206"/>
              <a:chExt cx="1192613" cy="267138"/>
            </a:xfrm>
            <a:noFill/>
            <a:effectLst/>
          </p:grpSpPr>
          <p:sp>
            <p:nvSpPr>
              <p:cNvPr id="26" name="文本框 25"/>
              <p:cNvSpPr txBox="1"/>
              <p:nvPr/>
            </p:nvSpPr>
            <p:spPr>
              <a:xfrm>
                <a:off x="572855" y="4071206"/>
                <a:ext cx="1167661" cy="26713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2000" b="1">
                  <a:latin typeface="+mj-ea"/>
                  <a:ea typeface="+mj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97807" y="4105505"/>
                <a:ext cx="1167661" cy="225384"/>
              </a:xfrm>
              <a:prstGeom prst="rect">
                <a:avLst/>
              </a:prstGeom>
              <a:grp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>
                    <a:latin typeface="+mj-ea"/>
                    <a:ea typeface="+mj-ea"/>
                  </a:rPr>
                  <a:t>设备</a:t>
                </a:r>
                <a:endParaRPr lang="en-US" altLang="zh-CN" sz="1400" b="1"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1400" b="1">
                    <a:latin typeface="+mj-ea"/>
                    <a:ea typeface="+mj-ea"/>
                  </a:rPr>
                  <a:t>接口</a:t>
                </a: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>
              <a:off x="5221187" y="2579143"/>
              <a:ext cx="85514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225939" y="2794133"/>
              <a:ext cx="871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212043" y="2998365"/>
              <a:ext cx="871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129709" y="2085693"/>
              <a:ext cx="1333929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总线接口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076761" y="2076429"/>
              <a:ext cx="1333929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内部接口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080375" y="2443638"/>
              <a:ext cx="771046" cy="652065"/>
              <a:chOff x="572855" y="4071207"/>
              <a:chExt cx="1167661" cy="392361"/>
            </a:xfrm>
            <a:noFill/>
          </p:grpSpPr>
          <p:sp>
            <p:nvSpPr>
              <p:cNvPr id="34" name="文本框 33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2000" b="1">
                  <a:latin typeface="+mj-ea"/>
                  <a:ea typeface="+mj-ea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72855" y="4172673"/>
                <a:ext cx="1167661" cy="249195"/>
              </a:xfrm>
              <a:prstGeom prst="rect">
                <a:avLst/>
              </a:prstGeom>
              <a:grp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>
                    <a:latin typeface="+mj-ea"/>
                    <a:ea typeface="+mj-ea"/>
                  </a:rPr>
                  <a:t>外设</a:t>
                </a: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5429793" y="2300203"/>
              <a:ext cx="508924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数据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429793" y="2547767"/>
              <a:ext cx="508924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状态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429793" y="2747043"/>
              <a:ext cx="508924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命令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427212" y="4120403"/>
              <a:ext cx="800994" cy="658588"/>
              <a:chOff x="572855" y="4071206"/>
              <a:chExt cx="1192613" cy="267138"/>
            </a:xfrm>
            <a:noFill/>
            <a:effectLst/>
          </p:grpSpPr>
          <p:sp>
            <p:nvSpPr>
              <p:cNvPr id="40" name="文本框 39"/>
              <p:cNvSpPr txBox="1"/>
              <p:nvPr/>
            </p:nvSpPr>
            <p:spPr>
              <a:xfrm>
                <a:off x="572855" y="4071206"/>
                <a:ext cx="1167661" cy="26713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2000" b="1">
                  <a:latin typeface="+mj-ea"/>
                  <a:ea typeface="+mj-ea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97806" y="4105505"/>
                <a:ext cx="1167662" cy="225384"/>
              </a:xfrm>
              <a:prstGeom prst="rect">
                <a:avLst/>
              </a:prstGeom>
              <a:grp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>
                    <a:latin typeface="+mj-ea"/>
                    <a:ea typeface="+mj-ea"/>
                  </a:rPr>
                  <a:t>设备</a:t>
                </a:r>
                <a:endParaRPr lang="en-US" altLang="zh-CN" sz="1400" b="1"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1400" b="1">
                    <a:latin typeface="+mj-ea"/>
                    <a:ea typeface="+mj-ea"/>
                  </a:rPr>
                  <a:t>接口</a:t>
                </a:r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>
              <a:off x="5212965" y="4262427"/>
              <a:ext cx="85514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217717" y="4477417"/>
              <a:ext cx="871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5429191" y="3983487"/>
              <a:ext cx="508924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数据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429191" y="4231051"/>
              <a:ext cx="508924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状态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429191" y="4430327"/>
              <a:ext cx="508924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命令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3927537" y="4565595"/>
              <a:ext cx="499675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860984" y="3000842"/>
              <a:ext cx="875967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数据线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794" y="4189402"/>
              <a:ext cx="936545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地址线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13595" y="4643885"/>
              <a:ext cx="936545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控制线</a:t>
              </a:r>
            </a:p>
          </p:txBody>
        </p:sp>
        <p:cxnSp>
          <p:nvCxnSpPr>
            <p:cNvPr id="51" name="直接连接符 50"/>
            <p:cNvCxnSpPr>
              <a:stCxn id="52" idx="2"/>
            </p:cNvCxnSpPr>
            <p:nvPr/>
          </p:nvCxnSpPr>
          <p:spPr>
            <a:xfrm>
              <a:off x="827794" y="2048592"/>
              <a:ext cx="6130" cy="2983658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581252" y="1730819"/>
              <a:ext cx="493083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总线</a:t>
              </a:r>
            </a:p>
          </p:txBody>
        </p:sp>
        <p:sp>
          <p:nvSpPr>
            <p:cNvPr id="53" name="文本框 4"/>
            <p:cNvSpPr txBox="1"/>
            <p:nvPr/>
          </p:nvSpPr>
          <p:spPr>
            <a:xfrm rot="16200000">
              <a:off x="4507177" y="3459639"/>
              <a:ext cx="466927" cy="267630"/>
            </a:xfrm>
            <a:prstGeom prst="rect">
              <a:avLst/>
            </a:prstGeom>
            <a:noFill/>
            <a:ln w="12700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b="1" kern="100">
                  <a:latin typeface="+mj-ea"/>
                  <a:ea typeface="+mj-ea"/>
                  <a:cs typeface="宋体" panose="02010600030101010101" pitchFamily="2" charset="-122"/>
                </a:rPr>
                <a:t>…</a:t>
              </a:r>
              <a:endParaRPr lang="zh-CN" sz="4400" b="1">
                <a:effectLst/>
                <a:latin typeface="+mj-ea"/>
                <a:ea typeface="+mj-ea"/>
                <a:cs typeface="宋体" panose="0201060003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838439" y="1777026"/>
              <a:ext cx="1333929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b="1">
                  <a:latin typeface="+mj-ea"/>
                  <a:ea typeface="+mj-ea"/>
                </a:rPr>
                <a:t>I/O</a:t>
              </a:r>
              <a:r>
                <a:rPr lang="zh-CN" altLang="en-US" sz="1400" b="1">
                  <a:latin typeface="+mj-ea"/>
                  <a:ea typeface="+mj-ea"/>
                </a:rPr>
                <a:t>接口</a:t>
              </a:r>
            </a:p>
          </p:txBody>
        </p:sp>
        <p:cxnSp>
          <p:nvCxnSpPr>
            <p:cNvPr id="55" name="肘形连接符 54"/>
            <p:cNvCxnSpPr>
              <a:stCxn id="14" idx="3"/>
            </p:cNvCxnSpPr>
            <p:nvPr/>
          </p:nvCxnSpPr>
          <p:spPr>
            <a:xfrm>
              <a:off x="3463638" y="2646672"/>
              <a:ext cx="388157" cy="1693184"/>
            </a:xfrm>
            <a:prstGeom prst="bentConnector2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肘形连接符 55"/>
            <p:cNvCxnSpPr>
              <a:stCxn id="9" idx="3"/>
            </p:cNvCxnSpPr>
            <p:nvPr/>
          </p:nvCxnSpPr>
          <p:spPr>
            <a:xfrm>
              <a:off x="3463638" y="3253474"/>
              <a:ext cx="188877" cy="1086382"/>
            </a:xfrm>
            <a:prstGeom prst="bentConnector2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肘形连接符 56"/>
            <p:cNvCxnSpPr>
              <a:stCxn id="26" idx="1"/>
            </p:cNvCxnSpPr>
            <p:nvPr/>
          </p:nvCxnSpPr>
          <p:spPr>
            <a:xfrm rot="10800000" flipV="1">
              <a:off x="4238337" y="2766413"/>
              <a:ext cx="189477" cy="1799182"/>
            </a:xfrm>
            <a:prstGeom prst="bentConnector2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箭头连接符 57"/>
            <p:cNvCxnSpPr>
              <a:stCxn id="11" idx="2"/>
            </p:cNvCxnSpPr>
            <p:nvPr/>
          </p:nvCxnSpPr>
          <p:spPr>
            <a:xfrm>
              <a:off x="2796676" y="4072013"/>
              <a:ext cx="0" cy="276349"/>
            </a:xfrm>
            <a:prstGeom prst="straightConnector1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" name="组合 58"/>
            <p:cNvGrpSpPr/>
            <p:nvPr/>
          </p:nvGrpSpPr>
          <p:grpSpPr>
            <a:xfrm>
              <a:off x="6079773" y="4126922"/>
              <a:ext cx="771046" cy="652065"/>
              <a:chOff x="572855" y="4071207"/>
              <a:chExt cx="1167661" cy="392361"/>
            </a:xfrm>
            <a:noFill/>
          </p:grpSpPr>
          <p:sp>
            <p:nvSpPr>
              <p:cNvPr id="60" name="文本框 59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2000" b="1">
                  <a:latin typeface="+mj-ea"/>
                  <a:ea typeface="+mj-ea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572855" y="4187957"/>
                <a:ext cx="1167661" cy="249195"/>
              </a:xfrm>
              <a:prstGeom prst="rect">
                <a:avLst/>
              </a:prstGeom>
              <a:grp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>
                    <a:latin typeface="+mj-ea"/>
                    <a:ea typeface="+mj-ea"/>
                  </a:rPr>
                  <a:t>外设</a:t>
                </a:r>
              </a:p>
            </p:txBody>
          </p:sp>
        </p:grpSp>
        <p:cxnSp>
          <p:nvCxnSpPr>
            <p:cNvPr id="62" name="直接连接符 61"/>
            <p:cNvCxnSpPr/>
            <p:nvPr/>
          </p:nvCxnSpPr>
          <p:spPr>
            <a:xfrm>
              <a:off x="4053901" y="2030154"/>
              <a:ext cx="0" cy="3002096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5741659" y="1777026"/>
              <a:ext cx="1333929" cy="27156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+mj-ea"/>
                  <a:ea typeface="+mj-ea"/>
                </a:rPr>
                <a:t>设备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2611292" y="2609397"/>
            <a:ext cx="1412553" cy="312303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b="1">
                <a:latin typeface="+mj-ea"/>
                <a:ea typeface="+mj-ea"/>
              </a:rPr>
              <a:t>存储器</a:t>
            </a:r>
            <a:r>
              <a:rPr lang="en-US" altLang="zh-CN" sz="1400" b="1">
                <a:latin typeface="+mj-ea"/>
                <a:ea typeface="+mj-ea"/>
              </a:rPr>
              <a:t>RAM</a:t>
            </a:r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2582" y="5840481"/>
            <a:ext cx="7442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某些</a:t>
            </a:r>
            <a:r>
              <a:rPr lang="en-US" altLang="zh-CN" dirty="0">
                <a:solidFill>
                  <a:srgbClr val="0000FF"/>
                </a:solidFill>
              </a:rPr>
              <a:t>IO</a:t>
            </a:r>
            <a:r>
              <a:rPr lang="zh-CN" altLang="en-US" dirty="0">
                <a:solidFill>
                  <a:srgbClr val="0000FF"/>
                </a:solidFill>
              </a:rPr>
              <a:t>本身集成了</a:t>
            </a:r>
            <a:r>
              <a:rPr lang="en-US" altLang="zh-CN" dirty="0">
                <a:solidFill>
                  <a:srgbClr val="0000FF"/>
                </a:solidFill>
              </a:rPr>
              <a:t>DMA</a:t>
            </a:r>
            <a:r>
              <a:rPr lang="zh-CN" altLang="en-US" dirty="0">
                <a:solidFill>
                  <a:srgbClr val="0000FF"/>
                </a:solidFill>
              </a:rPr>
              <a:t>模块，因此地址线和控制线也有可能成为双向的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接口的编址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统一编址</a:t>
            </a:r>
            <a:endParaRPr lang="en-US" altLang="zh-CN" dirty="0"/>
          </a:p>
          <a:p>
            <a:pPr lvl="1"/>
            <a:r>
              <a:rPr lang="zh-CN" altLang="en-US" dirty="0"/>
              <a:t>内存映射编址（</a:t>
            </a:r>
            <a:r>
              <a:rPr lang="en-US" altLang="zh-CN" dirty="0"/>
              <a:t>Memory-mapped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外设地址与内存地址统一编址，同一个地址空间</a:t>
            </a:r>
          </a:p>
          <a:p>
            <a:pPr lvl="1"/>
            <a:r>
              <a:rPr lang="zh-CN" altLang="en-US" dirty="0"/>
              <a:t>不需要设置专用的</a:t>
            </a:r>
            <a:r>
              <a:rPr lang="en-US" altLang="zh-CN" dirty="0"/>
              <a:t>I/O</a:t>
            </a:r>
            <a:r>
              <a:rPr lang="zh-CN" altLang="en-US" dirty="0"/>
              <a:t>指令</a:t>
            </a:r>
          </a:p>
          <a:p>
            <a:pPr lvl="1"/>
            <a:r>
              <a:rPr lang="zh-CN" altLang="en-US" dirty="0"/>
              <a:t>采用访存指令访问外设，具体访问什么设备取决于地址</a:t>
            </a:r>
            <a:endParaRPr lang="en-US" altLang="zh-CN" dirty="0"/>
          </a:p>
          <a:p>
            <a:r>
              <a:rPr lang="zh-CN" altLang="en-US" dirty="0"/>
              <a:t>独立编址（端口映射）</a:t>
            </a:r>
            <a:endParaRPr lang="en-US" altLang="zh-CN" dirty="0"/>
          </a:p>
          <a:p>
            <a:pPr lvl="1"/>
            <a:r>
              <a:rPr lang="zh-CN" altLang="en-US" dirty="0"/>
              <a:t>端口映射编址（</a:t>
            </a:r>
            <a:r>
              <a:rPr lang="en-US" altLang="zh-CN" dirty="0"/>
              <a:t>Port-mapped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地址空间与主存地址空间相互独立</a:t>
            </a:r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地址又称为</a:t>
            </a:r>
            <a:r>
              <a:rPr lang="en-US" altLang="zh-CN" dirty="0"/>
              <a:t>I/O</a:t>
            </a:r>
            <a:r>
              <a:rPr lang="zh-CN" altLang="en-US" dirty="0"/>
              <a:t>端口</a:t>
            </a:r>
          </a:p>
          <a:p>
            <a:pPr lvl="1"/>
            <a:r>
              <a:rPr lang="zh-CN" altLang="en-US" dirty="0"/>
              <a:t>不同设备中的不同寄存器和存储器都有唯一的端口地址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I/O</a:t>
            </a:r>
            <a:r>
              <a:rPr lang="zh-CN" altLang="en-US" dirty="0"/>
              <a:t>指令访问外设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4632" y="3584437"/>
            <a:ext cx="5298831" cy="17203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6768" y="4300697"/>
            <a:ext cx="3448050" cy="2143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445" y="875255"/>
            <a:ext cx="3980018" cy="2270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1500e746-a070-492e-8570-bd129f90be72"/>
  <p:tag name="COMMONDATA" val="eyJoZGlkIjoiYzEyZTIyMTQzMzlkYzVmZTQ4MTNkZjFlN2EwYzBiYj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6.9|1.5|12|13.6|26.5|43.2|10.3|2|10.7|2.1|3.3|5.6|11.1|17.5|9.5|6.2|1.2|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8.2|2.4|6.1|1.6|6.3|3.5|16.3|1.3|7.7|18.1|20.1|5.6|1.7|4.3|2.9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5171</Words>
  <Application>Microsoft Office PowerPoint</Application>
  <PresentationFormat>宽屏</PresentationFormat>
  <Paragraphs>791</Paragraphs>
  <Slides>72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97" baseType="lpstr">
      <vt:lpstr>Times New Roman</vt:lpstr>
      <vt:lpstr>等线</vt:lpstr>
      <vt:lpstr>Segoe UI Black</vt:lpstr>
      <vt:lpstr>Symbol</vt:lpstr>
      <vt:lpstr>华文新魏</vt:lpstr>
      <vt:lpstr>黑体</vt:lpstr>
      <vt:lpstr>Algerian</vt:lpstr>
      <vt:lpstr>Arial</vt:lpstr>
      <vt:lpstr>Tahoma</vt:lpstr>
      <vt:lpstr>方正楷体_GB2312</vt:lpstr>
      <vt:lpstr>华文楷体</vt:lpstr>
      <vt:lpstr>MS UI Gothic</vt:lpstr>
      <vt:lpstr>微软雅黑</vt:lpstr>
      <vt:lpstr>Wingdings</vt:lpstr>
      <vt:lpstr>宋体</vt:lpstr>
      <vt:lpstr>Segoe UI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图片</vt:lpstr>
      <vt:lpstr>Picture</vt:lpstr>
      <vt:lpstr>PowerPoint 演示文稿</vt:lpstr>
      <vt:lpstr>PowerPoint 演示文稿</vt:lpstr>
      <vt:lpstr>本章主要内容</vt:lpstr>
      <vt:lpstr>输入/输出系统的组成与功能</vt:lpstr>
      <vt:lpstr>现代计算机中的I/O接口软件</vt:lpstr>
      <vt:lpstr>输入输出设备的特性</vt:lpstr>
      <vt:lpstr>基本输入输出过程</vt:lpstr>
      <vt:lpstr>I/O接口结构与功能</vt:lpstr>
      <vt:lpstr>I/O接口的编址</vt:lpstr>
      <vt:lpstr>不同编址方式程序实例</vt:lpstr>
      <vt:lpstr>I/O接口分类</vt:lpstr>
      <vt:lpstr>数据传输控制方式</vt:lpstr>
      <vt:lpstr>程序查询方式</vt:lpstr>
      <vt:lpstr>程序查询方式运行轨迹</vt:lpstr>
      <vt:lpstr>中断控制方式</vt:lpstr>
      <vt:lpstr>中断优势</vt:lpstr>
      <vt:lpstr>直接内存访问DMA方式</vt:lpstr>
      <vt:lpstr>通道方式</vt:lpstr>
      <vt:lpstr>数据传输控制方式</vt:lpstr>
      <vt:lpstr>程序中断方式</vt:lpstr>
      <vt:lpstr>中断基本概念</vt:lpstr>
      <vt:lpstr>中断的分类与作用</vt:lpstr>
      <vt:lpstr>程序中断处理示意图</vt:lpstr>
      <vt:lpstr>指令执行一般流程</vt:lpstr>
      <vt:lpstr>PowerPoint 演示文稿</vt:lpstr>
      <vt:lpstr>中断优先级</vt:lpstr>
      <vt:lpstr>单级中断与多级中断</vt:lpstr>
      <vt:lpstr>同时中断请求的处理方法</vt:lpstr>
      <vt:lpstr>划分优先级的一般规律</vt:lpstr>
      <vt:lpstr>优先级实现---中断仲裁</vt:lpstr>
      <vt:lpstr>中断请求信号的传输方式</vt:lpstr>
      <vt:lpstr>中断屏蔽</vt:lpstr>
      <vt:lpstr>中断屏蔽方式</vt:lpstr>
      <vt:lpstr>中断屏蔽位</vt:lpstr>
      <vt:lpstr>屏蔽码</vt:lpstr>
      <vt:lpstr>例子</vt:lpstr>
      <vt:lpstr>中断识别（寻找入口地址）</vt:lpstr>
      <vt:lpstr>中断向量法 </vt:lpstr>
      <vt:lpstr>程序识别</vt:lpstr>
      <vt:lpstr>中断处理中的问题</vt:lpstr>
      <vt:lpstr> 中断硬件接口 </vt:lpstr>
      <vt:lpstr>中断控制器工作流程</vt:lpstr>
      <vt:lpstr>工作过程</vt:lpstr>
      <vt:lpstr>PowerPoint 演示文稿</vt:lpstr>
      <vt:lpstr>PowerPoint 演示文稿</vt:lpstr>
      <vt:lpstr>DMA方式</vt:lpstr>
      <vt:lpstr>DMA基本概念</vt:lpstr>
      <vt:lpstr>内存争用</vt:lpstr>
      <vt:lpstr>停止CPU访内</vt:lpstr>
      <vt:lpstr>DMA与CPU交替使用主存</vt:lpstr>
      <vt:lpstr>周期挪用法</vt:lpstr>
      <vt:lpstr>DMA控制器</vt:lpstr>
      <vt:lpstr>DMA传输流程</vt:lpstr>
      <vt:lpstr>DMA主要操作过程（准备阶段）</vt:lpstr>
      <vt:lpstr>DMA主要操作过程（传送阶段）</vt:lpstr>
      <vt:lpstr>DMA主要操作过程（传送阶段）</vt:lpstr>
      <vt:lpstr>DMA主要操作过程（结束阶段）</vt:lpstr>
      <vt:lpstr>DMA与程序中断的区别</vt:lpstr>
      <vt:lpstr>例题</vt:lpstr>
      <vt:lpstr>例题</vt:lpstr>
      <vt:lpstr>通道方式</vt:lpstr>
      <vt:lpstr>通道方式</vt:lpstr>
      <vt:lpstr>通道方式</vt:lpstr>
      <vt:lpstr>通道功能</vt:lpstr>
      <vt:lpstr>通道分类</vt:lpstr>
      <vt:lpstr>字节多路通道</vt:lpstr>
      <vt:lpstr>选择通道</vt:lpstr>
      <vt:lpstr>选择通道</vt:lpstr>
      <vt:lpstr>成组多路通道</vt:lpstr>
      <vt:lpstr>成组多路通道</vt:lpstr>
      <vt:lpstr>作业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junfeng ge</cp:lastModifiedBy>
  <cp:revision>1895</cp:revision>
  <cp:lastPrinted>2019-09-24T12:30:00Z</cp:lastPrinted>
  <dcterms:created xsi:type="dcterms:W3CDTF">2018-05-09T10:41:00Z</dcterms:created>
  <dcterms:modified xsi:type="dcterms:W3CDTF">2023-05-05T08:35:41Z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ED0E0F1E3C714B958C6E37CADE3866C3_12</vt:lpwstr>
  </property>
</Properties>
</file>